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Medium"/>
      <p:regular r:id="rId17"/>
    </p:embeddedFont>
    <p:embeddedFont>
      <p:font typeface="Barlow Medium"/>
      <p:regular r:id="rId18"/>
    </p:embeddedFont>
    <p:embeddedFont>
      <p:font typeface="Barlow Medium"/>
      <p:regular r:id="rId19"/>
    </p:embeddedFont>
    <p:embeddedFont>
      <p:font typeface="Barlow Medium"/>
      <p:regular r:id="rId20"/>
    </p:embeddedFont>
    <p:embeddedFont>
      <p:font typeface="Barlow"/>
      <p:regular r:id="rId21"/>
    </p:embeddedFont>
    <p:embeddedFont>
      <p:font typeface="Barlow"/>
      <p:regular r:id="rId22"/>
    </p:embeddedFont>
    <p:embeddedFont>
      <p:font typeface="Barlow"/>
      <p:regular r:id="rId23"/>
    </p:embeddedFont>
    <p:embeddedFont>
      <p:font typeface="Barlow"/>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svg"/><Relationship Id="rId13" Type="http://schemas.openxmlformats.org/officeDocument/2006/relationships/slideLayout" Target="../slideLayouts/slideLayout4.xml"/><Relationship Id="rId1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sv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svg"/><Relationship Id="rId16" Type="http://schemas.openxmlformats.org/officeDocument/2006/relationships/slideLayout" Target="../slideLayouts/slideLayout10.xml"/><Relationship Id="rId1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81063" y="2150507"/>
            <a:ext cx="7381875" cy="1835944"/>
          </a:xfrm>
          <a:prstGeom prst="rect">
            <a:avLst/>
          </a:prstGeom>
          <a:noFill/>
          <a:ln/>
        </p:spPr>
        <p:txBody>
          <a:bodyPr wrap="square" lIns="0" tIns="0" rIns="0" bIns="0" rtlCol="0" anchor="t"/>
          <a:lstStyle/>
          <a:p>
            <a:pPr algn="l" indent="0" marL="0">
              <a:lnSpc>
                <a:spcPts val="4800"/>
              </a:lnSpc>
              <a:buNone/>
            </a:pPr>
            <a:r>
              <a:rPr lang="en-US" sz="3850" dirty="0">
                <a:solidFill>
                  <a:srgbClr val="FFFFFF"/>
                </a:solidFill>
                <a:latin typeface="Barlow Medium" pitchFamily="34" charset="0"/>
                <a:ea typeface="Barlow Medium" pitchFamily="34" charset="-122"/>
                <a:cs typeface="Barlow Medium" pitchFamily="34" charset="-120"/>
              </a:rPr>
              <a:t>Công Nghệ Sóng Vô Tuyến Nhận Thức (Cognitive Radio) Trong Mạng 4G</a:t>
            </a:r>
            <a:endParaRPr lang="en-US" sz="3850" dirty="0"/>
          </a:p>
        </p:txBody>
      </p:sp>
      <p:sp>
        <p:nvSpPr>
          <p:cNvPr id="4" name="Text 1"/>
          <p:cNvSpPr/>
          <p:nvPr/>
        </p:nvSpPr>
        <p:spPr>
          <a:xfrm>
            <a:off x="881063" y="4316849"/>
            <a:ext cx="7381875" cy="1762125"/>
          </a:xfrm>
          <a:prstGeom prst="rect">
            <a:avLst/>
          </a:prstGeom>
          <a:noFill/>
          <a:ln/>
        </p:spPr>
        <p:txBody>
          <a:bodyPr wrap="square" lIns="0" tIns="0" rIns="0" bIns="0" rtlCol="0" anchor="t"/>
          <a:lstStyle/>
          <a:p>
            <a:pPr algn="l" indent="0" marL="0">
              <a:lnSpc>
                <a:spcPts val="3450"/>
              </a:lnSpc>
              <a:buNone/>
            </a:pPr>
            <a:r>
              <a:rPr lang="en-US" sz="2150" dirty="0">
                <a:solidFill>
                  <a:srgbClr val="E5E0DF"/>
                </a:solidFill>
                <a:latin typeface="Barlow" pitchFamily="34" charset="0"/>
                <a:ea typeface="Barlow" pitchFamily="34" charset="-122"/>
                <a:cs typeface="Barlow" pitchFamily="34" charset="-120"/>
              </a:rPr>
              <a:t>Khám phá cách công nghệ nhận thức phổ tần đang cách mạng hóa các mạng di động thế hệ thứ tư, tối ưu hóa việc sử dụng tài nguyên tần số quý giá và cải thiện trải nghiệm kết nối của hàng tỷ người dùng trên toàn thế giới.</a:t>
            </a:r>
            <a:endParaRPr lang="en-US" sz="2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0693" y="536734"/>
            <a:ext cx="7732990" cy="352425"/>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Barlow Medium" pitchFamily="34" charset="0"/>
                <a:ea typeface="Barlow Medium" pitchFamily="34" charset="-122"/>
                <a:cs typeface="Barlow Medium" pitchFamily="34" charset="-120"/>
              </a:rPr>
              <a:t>Kết Luận: Sóng Vô Tuyến Nhận Thức - Chìa Khóa Tối Ưu Mạng 4G</a:t>
            </a:r>
            <a:endParaRPr lang="en-US" sz="2200" dirty="0"/>
          </a:p>
        </p:txBody>
      </p:sp>
      <p:sp>
        <p:nvSpPr>
          <p:cNvPr id="3" name="Text 1"/>
          <p:cNvSpPr/>
          <p:nvPr/>
        </p:nvSpPr>
        <p:spPr>
          <a:xfrm>
            <a:off x="780693" y="1142881"/>
            <a:ext cx="13069014" cy="203002"/>
          </a:xfrm>
          <a:prstGeom prst="rect">
            <a:avLst/>
          </a:prstGeom>
          <a:noFill/>
          <a:ln/>
        </p:spPr>
        <p:txBody>
          <a:bodyPr wrap="none" lIns="0" tIns="0" rIns="0" bIns="0" rtlCol="0" anchor="t"/>
          <a:lstStyle/>
          <a:p>
            <a:pPr algn="l" indent="0" marL="0">
              <a:lnSpc>
                <a:spcPts val="1550"/>
              </a:lnSpc>
              <a:buNone/>
            </a:pPr>
            <a:r>
              <a:rPr lang="en-US" sz="950" b="1" dirty="0">
                <a:solidFill>
                  <a:srgbClr val="E5E0DF"/>
                </a:solidFill>
                <a:latin typeface="Barlow" pitchFamily="34" charset="0"/>
                <a:ea typeface="Barlow" pitchFamily="34" charset="-122"/>
                <a:cs typeface="Barlow" pitchFamily="34" charset="-120"/>
              </a:rPr>
              <a:t>Tóm Tắt Những Điểm Chính</a:t>
            </a:r>
            <a:endParaRPr lang="en-US" sz="950" dirty="0"/>
          </a:p>
        </p:txBody>
      </p:sp>
      <p:sp>
        <p:nvSpPr>
          <p:cNvPr id="4" name="Shape 2"/>
          <p:cNvSpPr/>
          <p:nvPr/>
        </p:nvSpPr>
        <p:spPr>
          <a:xfrm>
            <a:off x="780693" y="1488519"/>
            <a:ext cx="13069014" cy="1334453"/>
          </a:xfrm>
          <a:prstGeom prst="roundRect">
            <a:avLst>
              <a:gd name="adj" fmla="val 3993"/>
            </a:avLst>
          </a:prstGeom>
          <a:solidFill>
            <a:srgbClr val="790709"/>
          </a:solidFill>
          <a:ln w="7620">
            <a:solidFill>
              <a:srgbClr val="922022"/>
            </a:solidFill>
            <a:prstDash val="solid"/>
          </a:ln>
        </p:spPr>
      </p:sp>
      <p:sp>
        <p:nvSpPr>
          <p:cNvPr id="5" name="Shape 3"/>
          <p:cNvSpPr/>
          <p:nvPr/>
        </p:nvSpPr>
        <p:spPr>
          <a:xfrm>
            <a:off x="788313" y="1496139"/>
            <a:ext cx="6526887" cy="659606"/>
          </a:xfrm>
          <a:prstGeom prst="roundRect">
            <a:avLst>
              <a:gd name="adj" fmla="val 8078"/>
            </a:avLst>
          </a:prstGeom>
          <a:solidFill>
            <a:srgbClr val="790709"/>
          </a:solidFill>
          <a:ln/>
        </p:spPr>
      </p:sp>
      <p:sp>
        <p:nvSpPr>
          <p:cNvPr id="6" name="Text 4"/>
          <p:cNvSpPr/>
          <p:nvPr/>
        </p:nvSpPr>
        <p:spPr>
          <a:xfrm>
            <a:off x="915114" y="1622941"/>
            <a:ext cx="6083022" cy="406003"/>
          </a:xfrm>
          <a:prstGeom prst="rect">
            <a:avLst/>
          </a:prstGeom>
          <a:noFill/>
          <a:ln/>
        </p:spPr>
        <p:txBody>
          <a:bodyPr wrap="square" lIns="0" tIns="0" rIns="0" bIns="0" rtlCol="0" anchor="t"/>
          <a:lstStyle/>
          <a:p>
            <a:pPr algn="l" indent="0" marL="0">
              <a:lnSpc>
                <a:spcPts val="1550"/>
              </a:lnSpc>
              <a:buNone/>
            </a:pPr>
            <a:r>
              <a:rPr lang="en-US" sz="950" b="1" dirty="0">
                <a:solidFill>
                  <a:srgbClr val="E5E0DF"/>
                </a:solidFill>
                <a:latin typeface="Barlow" pitchFamily="34" charset="0"/>
                <a:ea typeface="Barlow" pitchFamily="34" charset="-122"/>
                <a:cs typeface="Barlow" pitchFamily="34" charset="-120"/>
              </a:rPr>
              <a:t>Giải Pháp Cốt Lõi:</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Cognitive Radio là công nghệ then chốt giải quyết khủng hoảng khan hiếm phổ tần mà mạng 4G đang gặp phải.</a:t>
            </a:r>
            <a:endParaRPr lang="en-US" sz="950" dirty="0"/>
          </a:p>
        </p:txBody>
      </p:sp>
      <p:sp>
        <p:nvSpPr>
          <p:cNvPr id="7" name="Shape 5"/>
          <p:cNvSpPr/>
          <p:nvPr/>
        </p:nvSpPr>
        <p:spPr>
          <a:xfrm>
            <a:off x="7315200" y="1496139"/>
            <a:ext cx="6526887" cy="659606"/>
          </a:xfrm>
          <a:prstGeom prst="rect">
            <a:avLst/>
          </a:prstGeom>
          <a:solidFill>
            <a:srgbClr val="790709"/>
          </a:solidFill>
          <a:ln/>
        </p:spPr>
      </p:sp>
      <p:sp>
        <p:nvSpPr>
          <p:cNvPr id="8" name="Shape 6"/>
          <p:cNvSpPr/>
          <p:nvPr/>
        </p:nvSpPr>
        <p:spPr>
          <a:xfrm>
            <a:off x="7315200" y="1496139"/>
            <a:ext cx="15240" cy="659606"/>
          </a:xfrm>
          <a:prstGeom prst="roundRect">
            <a:avLst>
              <a:gd name="adj" fmla="val 349637"/>
            </a:avLst>
          </a:prstGeom>
          <a:solidFill>
            <a:srgbClr val="922022"/>
          </a:solidFill>
          <a:ln/>
        </p:spPr>
      </p:sp>
      <p:sp>
        <p:nvSpPr>
          <p:cNvPr id="9" name="Text 7"/>
          <p:cNvSpPr/>
          <p:nvPr/>
        </p:nvSpPr>
        <p:spPr>
          <a:xfrm>
            <a:off x="7632263" y="1622941"/>
            <a:ext cx="6083022" cy="406003"/>
          </a:xfrm>
          <a:prstGeom prst="rect">
            <a:avLst/>
          </a:prstGeom>
          <a:noFill/>
          <a:ln/>
        </p:spPr>
        <p:txBody>
          <a:bodyPr wrap="square" lIns="0" tIns="0" rIns="0" bIns="0" rtlCol="0" anchor="t"/>
          <a:lstStyle/>
          <a:p>
            <a:pPr algn="l" indent="0" marL="0">
              <a:lnSpc>
                <a:spcPts val="1550"/>
              </a:lnSpc>
              <a:buNone/>
            </a:pPr>
            <a:r>
              <a:rPr lang="en-US" sz="950" b="1" dirty="0">
                <a:solidFill>
                  <a:srgbClr val="E5E0DF"/>
                </a:solidFill>
                <a:latin typeface="Barlow" pitchFamily="34" charset="0"/>
                <a:ea typeface="Barlow" pitchFamily="34" charset="-122"/>
                <a:cs typeface="Barlow" pitchFamily="34" charset="-120"/>
              </a:rPr>
              <a:t>Cải Thiện Đáng Kể:</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Tăng hiệu suất phổ 30-40%, giảm tắc nghẽn, và nâng cao trải nghiệm người dùng một cách đáng kể.</a:t>
            </a:r>
            <a:endParaRPr lang="en-US" sz="950" dirty="0"/>
          </a:p>
        </p:txBody>
      </p:sp>
      <p:sp>
        <p:nvSpPr>
          <p:cNvPr id="10" name="Shape 8"/>
          <p:cNvSpPr/>
          <p:nvPr/>
        </p:nvSpPr>
        <p:spPr>
          <a:xfrm>
            <a:off x="7156728" y="1667411"/>
            <a:ext cx="317063" cy="317063"/>
          </a:xfrm>
          <a:prstGeom prst="roundRect">
            <a:avLst>
              <a:gd name="adj" fmla="val 16806"/>
            </a:avLst>
          </a:prstGeom>
          <a:solidFill>
            <a:srgbClr val="191718">
              <a:alpha val="95000"/>
            </a:srgbClr>
          </a:solidFill>
          <a:ln w="15240">
            <a:solidFill>
              <a:srgbClr val="922022"/>
            </a:solidFill>
            <a:prstDash val="solid"/>
          </a:ln>
        </p:spPr>
      </p:sp>
      <p:pic>
        <p:nvPicPr>
          <p:cNvPr id="11"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236023" y="1746587"/>
            <a:ext cx="158472" cy="158472"/>
          </a:xfrm>
          <a:prstGeom prst="rect">
            <a:avLst/>
          </a:prstGeom>
        </p:spPr>
      </p:pic>
      <p:sp>
        <p:nvSpPr>
          <p:cNvPr id="12" name="Shape 9"/>
          <p:cNvSpPr/>
          <p:nvPr/>
        </p:nvSpPr>
        <p:spPr>
          <a:xfrm>
            <a:off x="788313" y="2155746"/>
            <a:ext cx="6526887" cy="659606"/>
          </a:xfrm>
          <a:prstGeom prst="rect">
            <a:avLst/>
          </a:prstGeom>
          <a:solidFill>
            <a:srgbClr val="790709"/>
          </a:solidFill>
          <a:ln/>
        </p:spPr>
      </p:sp>
      <p:sp>
        <p:nvSpPr>
          <p:cNvPr id="13" name="Shape 10"/>
          <p:cNvSpPr/>
          <p:nvPr/>
        </p:nvSpPr>
        <p:spPr>
          <a:xfrm>
            <a:off x="788313" y="2155746"/>
            <a:ext cx="6526887" cy="15240"/>
          </a:xfrm>
          <a:prstGeom prst="roundRect">
            <a:avLst>
              <a:gd name="adj" fmla="val 349637"/>
            </a:avLst>
          </a:prstGeom>
          <a:solidFill>
            <a:srgbClr val="922022"/>
          </a:solidFill>
          <a:ln/>
        </p:spPr>
      </p:sp>
      <p:sp>
        <p:nvSpPr>
          <p:cNvPr id="14" name="Text 11"/>
          <p:cNvSpPr/>
          <p:nvPr/>
        </p:nvSpPr>
        <p:spPr>
          <a:xfrm>
            <a:off x="915114" y="2282547"/>
            <a:ext cx="6083022" cy="406003"/>
          </a:xfrm>
          <a:prstGeom prst="rect">
            <a:avLst/>
          </a:prstGeom>
          <a:noFill/>
          <a:ln/>
        </p:spPr>
        <p:txBody>
          <a:bodyPr wrap="square" lIns="0" tIns="0" rIns="0" bIns="0" rtlCol="0" anchor="t"/>
          <a:lstStyle/>
          <a:p>
            <a:pPr algn="l" indent="0" marL="0">
              <a:lnSpc>
                <a:spcPts val="1550"/>
              </a:lnSpc>
              <a:buNone/>
            </a:pPr>
            <a:r>
              <a:rPr lang="en-US" sz="950" b="1" dirty="0">
                <a:solidFill>
                  <a:srgbClr val="E5E0DF"/>
                </a:solidFill>
                <a:latin typeface="Barlow" pitchFamily="34" charset="0"/>
                <a:ea typeface="Barlow" pitchFamily="34" charset="-122"/>
                <a:cs typeface="Barlow" pitchFamily="34" charset="-120"/>
              </a:rPr>
              <a:t>Thách Thức Còn Sót:</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Cần tiếp tục nghiên cứu để vượt qua các rào cản về chi phí, độ chính xác, và quy định pháp luật.</a:t>
            </a:r>
            <a:endParaRPr lang="en-US" sz="950" dirty="0"/>
          </a:p>
        </p:txBody>
      </p:sp>
      <p:sp>
        <p:nvSpPr>
          <p:cNvPr id="15" name="Shape 12"/>
          <p:cNvSpPr/>
          <p:nvPr/>
        </p:nvSpPr>
        <p:spPr>
          <a:xfrm>
            <a:off x="7315200" y="2155746"/>
            <a:ext cx="6526887" cy="659606"/>
          </a:xfrm>
          <a:prstGeom prst="rect">
            <a:avLst/>
          </a:prstGeom>
          <a:solidFill>
            <a:srgbClr val="790709"/>
          </a:solidFill>
          <a:ln/>
        </p:spPr>
      </p:sp>
      <p:sp>
        <p:nvSpPr>
          <p:cNvPr id="16" name="Shape 13"/>
          <p:cNvSpPr/>
          <p:nvPr/>
        </p:nvSpPr>
        <p:spPr>
          <a:xfrm>
            <a:off x="7315200" y="2155746"/>
            <a:ext cx="15240" cy="659606"/>
          </a:xfrm>
          <a:prstGeom prst="roundRect">
            <a:avLst>
              <a:gd name="adj" fmla="val 349637"/>
            </a:avLst>
          </a:prstGeom>
          <a:solidFill>
            <a:srgbClr val="922022"/>
          </a:solidFill>
          <a:ln/>
        </p:spPr>
      </p:sp>
      <p:sp>
        <p:nvSpPr>
          <p:cNvPr id="17" name="Shape 14"/>
          <p:cNvSpPr/>
          <p:nvPr/>
        </p:nvSpPr>
        <p:spPr>
          <a:xfrm>
            <a:off x="7315200" y="2155746"/>
            <a:ext cx="6526887" cy="15240"/>
          </a:xfrm>
          <a:prstGeom prst="roundRect">
            <a:avLst>
              <a:gd name="adj" fmla="val 349637"/>
            </a:avLst>
          </a:prstGeom>
          <a:solidFill>
            <a:srgbClr val="922022"/>
          </a:solidFill>
          <a:ln/>
        </p:spPr>
      </p:sp>
      <p:sp>
        <p:nvSpPr>
          <p:cNvPr id="18" name="Text 15"/>
          <p:cNvSpPr/>
          <p:nvPr/>
        </p:nvSpPr>
        <p:spPr>
          <a:xfrm>
            <a:off x="7632263" y="2282547"/>
            <a:ext cx="6083022" cy="406003"/>
          </a:xfrm>
          <a:prstGeom prst="rect">
            <a:avLst/>
          </a:prstGeom>
          <a:noFill/>
          <a:ln/>
        </p:spPr>
        <p:txBody>
          <a:bodyPr wrap="square" lIns="0" tIns="0" rIns="0" bIns="0" rtlCol="0" anchor="t"/>
          <a:lstStyle/>
          <a:p>
            <a:pPr algn="l" indent="0" marL="0">
              <a:lnSpc>
                <a:spcPts val="1550"/>
              </a:lnSpc>
              <a:buNone/>
            </a:pPr>
            <a:r>
              <a:rPr lang="en-US" sz="950" b="1" dirty="0">
                <a:solidFill>
                  <a:srgbClr val="E5E0DF"/>
                </a:solidFill>
                <a:latin typeface="Barlow" pitchFamily="34" charset="0"/>
                <a:ea typeface="Barlow" pitchFamily="34" charset="-122"/>
                <a:cs typeface="Barlow" pitchFamily="34" charset="-120"/>
              </a:rPr>
              <a:t>Tiềm Năng Phía Trước:</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Tương lai của mạng di động phụ thuộc vào sự phát triển và triển khai rộng rãi của công nghệ CR.</a:t>
            </a:r>
            <a:endParaRPr lang="en-US" sz="950" dirty="0"/>
          </a:p>
        </p:txBody>
      </p:sp>
      <p:sp>
        <p:nvSpPr>
          <p:cNvPr id="19" name="Shape 16"/>
          <p:cNvSpPr/>
          <p:nvPr/>
        </p:nvSpPr>
        <p:spPr>
          <a:xfrm>
            <a:off x="7156728" y="2327017"/>
            <a:ext cx="317063" cy="317063"/>
          </a:xfrm>
          <a:prstGeom prst="roundRect">
            <a:avLst>
              <a:gd name="adj" fmla="val 16806"/>
            </a:avLst>
          </a:prstGeom>
          <a:solidFill>
            <a:srgbClr val="191718">
              <a:alpha val="95000"/>
            </a:srgbClr>
          </a:solidFill>
          <a:ln w="15240">
            <a:solidFill>
              <a:srgbClr val="922022"/>
            </a:solidFill>
            <a:prstDash val="solid"/>
          </a:ln>
        </p:spPr>
      </p:sp>
      <p:pic>
        <p:nvPicPr>
          <p:cNvPr id="2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6023" y="2406194"/>
            <a:ext cx="158472" cy="158472"/>
          </a:xfrm>
          <a:prstGeom prst="rect">
            <a:avLst/>
          </a:prstGeom>
        </p:spPr>
      </p:pic>
      <p:sp>
        <p:nvSpPr>
          <p:cNvPr id="21" name="Shape 17"/>
          <p:cNvSpPr/>
          <p:nvPr/>
        </p:nvSpPr>
        <p:spPr>
          <a:xfrm>
            <a:off x="780693" y="3028997"/>
            <a:ext cx="13069014" cy="23455"/>
          </a:xfrm>
          <a:prstGeom prst="rect">
            <a:avLst/>
          </a:prstGeom>
          <a:solidFill>
            <a:srgbClr val="E5E0DF">
              <a:alpha val="50000"/>
            </a:srgbClr>
          </a:solidFill>
          <a:ln/>
        </p:spPr>
      </p:sp>
      <p:sp>
        <p:nvSpPr>
          <p:cNvPr id="22" name="Text 18"/>
          <p:cNvSpPr/>
          <p:nvPr/>
        </p:nvSpPr>
        <p:spPr>
          <a:xfrm>
            <a:off x="780693" y="3195042"/>
            <a:ext cx="13069014" cy="203002"/>
          </a:xfrm>
          <a:prstGeom prst="rect">
            <a:avLst/>
          </a:prstGeom>
          <a:noFill/>
          <a:ln/>
        </p:spPr>
        <p:txBody>
          <a:bodyPr wrap="none" lIns="0" tIns="0" rIns="0" bIns="0" rtlCol="0" anchor="t"/>
          <a:lstStyle/>
          <a:p>
            <a:pPr algn="l" indent="0" marL="0">
              <a:lnSpc>
                <a:spcPts val="1550"/>
              </a:lnSpc>
              <a:buNone/>
            </a:pPr>
            <a:r>
              <a:rPr lang="en-US" sz="950" b="1" dirty="0">
                <a:solidFill>
                  <a:srgbClr val="E5E0DF"/>
                </a:solidFill>
                <a:latin typeface="Barlow" pitchFamily="34" charset="0"/>
                <a:ea typeface="Barlow" pitchFamily="34" charset="-122"/>
                <a:cs typeface="Barlow" pitchFamily="34" charset="-120"/>
              </a:rPr>
              <a:t>Nhìn Về Tương Lai</a:t>
            </a:r>
            <a:endParaRPr lang="en-US" sz="950" dirty="0"/>
          </a:p>
        </p:txBody>
      </p:sp>
      <p:sp>
        <p:nvSpPr>
          <p:cNvPr id="23" name="Text 19"/>
          <p:cNvSpPr/>
          <p:nvPr/>
        </p:nvSpPr>
        <p:spPr>
          <a:xfrm>
            <a:off x="780693" y="3540681"/>
            <a:ext cx="13069014" cy="203002"/>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Mặc dù Cognitive Radio vẫn còn trong giai đoạn phát triển, tiềm năng của nó là rất lớn. Khi kết hợp với các công nghệ như 5G, AI, và IoT, CR sẽ tạo ra một hệ sinh thái mạng không dây hoàn toàn mới - thông minh, linh hoạt, và hiệu quả.</a:t>
            </a:r>
            <a:endParaRPr lang="en-US" sz="950" dirty="0"/>
          </a:p>
        </p:txBody>
      </p:sp>
      <p:sp>
        <p:nvSpPr>
          <p:cNvPr id="24" name="Text 20"/>
          <p:cNvSpPr/>
          <p:nvPr/>
        </p:nvSpPr>
        <p:spPr>
          <a:xfrm>
            <a:off x="780693" y="3886319"/>
            <a:ext cx="13069014" cy="203002"/>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Trong những năm tới, chúng ta sẽ chứng kiến:</a:t>
            </a:r>
            <a:endParaRPr lang="en-US" sz="950" dirty="0"/>
          </a:p>
        </p:txBody>
      </p:sp>
      <p:sp>
        <p:nvSpPr>
          <p:cNvPr id="25" name="Text 21"/>
          <p:cNvSpPr/>
          <p:nvPr/>
        </p:nvSpPr>
        <p:spPr>
          <a:xfrm>
            <a:off x="780693" y="4231958"/>
            <a:ext cx="13069014" cy="203002"/>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Triển Khai Rộng Rãi:</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Từ các đô thị lớn, công nghệ CR sẽ lan tỏa sang các khu vực khác, cải thiện kết nối di động toàn cầu.</a:t>
            </a:r>
            <a:endParaRPr lang="en-US" sz="950" dirty="0"/>
          </a:p>
        </p:txBody>
      </p:sp>
      <p:sp>
        <p:nvSpPr>
          <p:cNvPr id="26" name="Text 22"/>
          <p:cNvSpPr/>
          <p:nvPr/>
        </p:nvSpPr>
        <p:spPr>
          <a:xfrm>
            <a:off x="780693" y="4479250"/>
            <a:ext cx="13069014" cy="203002"/>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Cảnh Quản Lý Phổ Tự Động:</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Các hệ thống quản lý phổ sẽ trở thành hoàn toàn tự động, không cần can thiệp thủ công.</a:t>
            </a:r>
            <a:endParaRPr lang="en-US" sz="950" dirty="0"/>
          </a:p>
        </p:txBody>
      </p:sp>
      <p:sp>
        <p:nvSpPr>
          <p:cNvPr id="27" name="Text 23"/>
          <p:cNvSpPr/>
          <p:nvPr/>
        </p:nvSpPr>
        <p:spPr>
          <a:xfrm>
            <a:off x="780693" y="4726543"/>
            <a:ext cx="13069014" cy="203002"/>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Giảm Chi Phí Công Nghệ:</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Khi các nhà sản xuất bắt đầu sản xuất hàng loạt, chi phí phần cứng sẽ giảm xuống, làm cho CR có thể tiếp cận được hơn.</a:t>
            </a:r>
            <a:endParaRPr lang="en-US" sz="950" dirty="0"/>
          </a:p>
        </p:txBody>
      </p:sp>
      <p:sp>
        <p:nvSpPr>
          <p:cNvPr id="28" name="Text 24"/>
          <p:cNvSpPr/>
          <p:nvPr/>
        </p:nvSpPr>
        <p:spPr>
          <a:xfrm>
            <a:off x="780693" y="4973836"/>
            <a:ext cx="13069014" cy="203002"/>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Chuẩn Hóa Quốc Tế:</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Các tổ chức như ITU và IEEE sẽ phát triển các tiêu chuẩn toàn cầu cho CR, giúp các hệ thống từ các nhà sản xuất khác nhau có thể giao tiếp và hợp tác.</a:t>
            </a:r>
            <a:endParaRPr lang="en-US" sz="950" dirty="0"/>
          </a:p>
        </p:txBody>
      </p:sp>
      <p:sp>
        <p:nvSpPr>
          <p:cNvPr id="29" name="Text 25"/>
          <p:cNvSpPr/>
          <p:nvPr/>
        </p:nvSpPr>
        <p:spPr>
          <a:xfrm>
            <a:off x="780693" y="5319474"/>
            <a:ext cx="13069014" cy="203002"/>
          </a:xfrm>
          <a:prstGeom prst="rect">
            <a:avLst/>
          </a:prstGeom>
          <a:noFill/>
          <a:ln/>
        </p:spPr>
        <p:txBody>
          <a:bodyPr wrap="none" lIns="0" tIns="0" rIns="0" bIns="0" rtlCol="0" anchor="t"/>
          <a:lstStyle/>
          <a:p>
            <a:pPr algn="l" indent="0" marL="0">
              <a:lnSpc>
                <a:spcPts val="1550"/>
              </a:lnSpc>
              <a:buNone/>
            </a:pPr>
            <a:r>
              <a:rPr lang="en-US" sz="950" b="1" dirty="0">
                <a:solidFill>
                  <a:srgbClr val="E5E0DF"/>
                </a:solidFill>
                <a:latin typeface="Barlow" pitchFamily="34" charset="0"/>
                <a:ea typeface="Barlow" pitchFamily="34" charset="-122"/>
                <a:cs typeface="Barlow" pitchFamily="34" charset="-120"/>
              </a:rPr>
              <a:t>Kết Luận Cuối Cùng</a:t>
            </a:r>
            <a:endParaRPr lang="en-US" sz="950" dirty="0"/>
          </a:p>
        </p:txBody>
      </p:sp>
      <p:sp>
        <p:nvSpPr>
          <p:cNvPr id="30" name="Text 26"/>
          <p:cNvSpPr/>
          <p:nvPr/>
        </p:nvSpPr>
        <p:spPr>
          <a:xfrm>
            <a:off x="780693" y="5665113"/>
            <a:ext cx="13069014" cy="406003"/>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Cognitive Radio không chỉ là một công nghệ tiên tiến, mà là một bước nhảy vụt trong cách chúng ta hiểu và quản lý tài nguyên phổ tần. Với khả năng tự động học hỏi, thích ứng, và tối ưu hóa, CR đặt nền móng cho các mạng di động thế hệ tiếp theo – những mạng có thể tự phục hồi, tự chữa lành, và tự cải thiện.</a:t>
            </a:r>
            <a:endParaRPr lang="en-US" sz="950" dirty="0"/>
          </a:p>
        </p:txBody>
      </p:sp>
      <p:sp>
        <p:nvSpPr>
          <p:cNvPr id="31" name="Text 27"/>
          <p:cNvSpPr/>
          <p:nvPr/>
        </p:nvSpPr>
        <p:spPr>
          <a:xfrm>
            <a:off x="780693" y="6213753"/>
            <a:ext cx="13069014" cy="406003"/>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Cho dù bạn là một nhà viễn thông, một nhà khoa học, hay chỉ đơn giản là một người dùng 4G, Cognitive Radio sẽ ảnh hưởng đến chất lượng kết nối của bạn trong những năm sắp tới. Đây là tương lai của giao tiếp không dây, và nó đang đến gần hơn từng ngày.</a:t>
            </a:r>
            <a:endParaRPr lang="en-US" sz="950" dirty="0"/>
          </a:p>
        </p:txBody>
      </p:sp>
      <p:sp>
        <p:nvSpPr>
          <p:cNvPr id="32" name="Shape 28"/>
          <p:cNvSpPr/>
          <p:nvPr/>
        </p:nvSpPr>
        <p:spPr>
          <a:xfrm>
            <a:off x="780693" y="6762393"/>
            <a:ext cx="4271724" cy="934760"/>
          </a:xfrm>
          <a:prstGeom prst="roundRect">
            <a:avLst>
              <a:gd name="adj" fmla="val 5700"/>
            </a:avLst>
          </a:prstGeom>
          <a:solidFill>
            <a:srgbClr val="E1E1DF"/>
          </a:solidFill>
          <a:ln w="7620">
            <a:solidFill>
              <a:srgbClr val="C7C7C5"/>
            </a:solidFill>
            <a:prstDash val="solid"/>
          </a:ln>
        </p:spPr>
      </p:sp>
      <p:sp>
        <p:nvSpPr>
          <p:cNvPr id="33" name="Text 29"/>
          <p:cNvSpPr/>
          <p:nvPr/>
        </p:nvSpPr>
        <p:spPr>
          <a:xfrm>
            <a:off x="915114" y="6896814"/>
            <a:ext cx="1409581" cy="183833"/>
          </a:xfrm>
          <a:prstGeom prst="rect">
            <a:avLst/>
          </a:prstGeom>
          <a:noFill/>
          <a:ln/>
        </p:spPr>
        <p:txBody>
          <a:bodyPr wrap="none" lIns="0" tIns="0" rIns="0" bIns="0" rtlCol="0" anchor="t"/>
          <a:lstStyle/>
          <a:p>
            <a:pPr algn="l" indent="0" marL="0">
              <a:lnSpc>
                <a:spcPts val="1350"/>
              </a:lnSpc>
              <a:buNone/>
            </a:pPr>
            <a:r>
              <a:rPr lang="en-US" sz="1100" dirty="0">
                <a:solidFill>
                  <a:srgbClr val="000000"/>
                </a:solidFill>
                <a:latin typeface="Barlow Medium" pitchFamily="34" charset="0"/>
                <a:ea typeface="Barlow Medium" pitchFamily="34" charset="-122"/>
                <a:cs typeface="Barlow Medium" pitchFamily="34" charset="-120"/>
              </a:rPr>
              <a:t>🎯</a:t>
            </a:r>
            <a:pPr algn="l" indent="0" marL="0">
              <a:lnSpc>
                <a:spcPts val="1350"/>
              </a:lnSpc>
              <a:buNone/>
            </a:pPr>
            <a:r>
              <a:rPr lang="en-US" sz="1100" dirty="0">
                <a:solidFill>
                  <a:srgbClr val="000000"/>
                </a:solidFill>
                <a:latin typeface="Barlow Medium" pitchFamily="34" charset="0"/>
                <a:ea typeface="Barlow Medium" pitchFamily="34" charset="-122"/>
                <a:cs typeface="Barlow Medium" pitchFamily="34" charset="-120"/>
              </a:rPr>
              <a:t> Mục Tiêu Rõ Ràng</a:t>
            </a:r>
            <a:endParaRPr lang="en-US" sz="1100" dirty="0"/>
          </a:p>
        </p:txBody>
      </p:sp>
      <p:sp>
        <p:nvSpPr>
          <p:cNvPr id="34" name="Text 30"/>
          <p:cNvSpPr/>
          <p:nvPr/>
        </p:nvSpPr>
        <p:spPr>
          <a:xfrm>
            <a:off x="915114" y="7156728"/>
            <a:ext cx="4002881" cy="203002"/>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Barlow" pitchFamily="34" charset="0"/>
                <a:ea typeface="Barlow" pitchFamily="34" charset="-122"/>
                <a:cs typeface="Barlow" pitchFamily="34" charset="-120"/>
              </a:rPr>
              <a:t>Quản lý phổ tần một cách thông minh, hiệu quả, và bền vững</a:t>
            </a:r>
            <a:endParaRPr lang="en-US" sz="950" dirty="0"/>
          </a:p>
        </p:txBody>
      </p:sp>
      <p:sp>
        <p:nvSpPr>
          <p:cNvPr id="35" name="Shape 31"/>
          <p:cNvSpPr/>
          <p:nvPr/>
        </p:nvSpPr>
        <p:spPr>
          <a:xfrm>
            <a:off x="5179219" y="6762393"/>
            <a:ext cx="4271843" cy="934760"/>
          </a:xfrm>
          <a:prstGeom prst="roundRect">
            <a:avLst>
              <a:gd name="adj" fmla="val 5700"/>
            </a:avLst>
          </a:prstGeom>
          <a:solidFill>
            <a:srgbClr val="E1E1DF"/>
          </a:solidFill>
          <a:ln w="7620">
            <a:solidFill>
              <a:srgbClr val="C7C7C5"/>
            </a:solidFill>
            <a:prstDash val="solid"/>
          </a:ln>
        </p:spPr>
      </p:sp>
      <p:sp>
        <p:nvSpPr>
          <p:cNvPr id="36" name="Text 32"/>
          <p:cNvSpPr/>
          <p:nvPr/>
        </p:nvSpPr>
        <p:spPr>
          <a:xfrm>
            <a:off x="5313640" y="6896814"/>
            <a:ext cx="1409581" cy="183833"/>
          </a:xfrm>
          <a:prstGeom prst="rect">
            <a:avLst/>
          </a:prstGeom>
          <a:noFill/>
          <a:ln/>
        </p:spPr>
        <p:txBody>
          <a:bodyPr wrap="none" lIns="0" tIns="0" rIns="0" bIns="0" rtlCol="0" anchor="t"/>
          <a:lstStyle/>
          <a:p>
            <a:pPr algn="l" indent="0" marL="0">
              <a:lnSpc>
                <a:spcPts val="1350"/>
              </a:lnSpc>
              <a:buNone/>
            </a:pPr>
            <a:r>
              <a:rPr lang="en-US" sz="1100" dirty="0">
                <a:solidFill>
                  <a:srgbClr val="000000"/>
                </a:solidFill>
                <a:latin typeface="Barlow Medium" pitchFamily="34" charset="0"/>
                <a:ea typeface="Barlow Medium" pitchFamily="34" charset="-122"/>
                <a:cs typeface="Barlow Medium" pitchFamily="34" charset="-120"/>
              </a:rPr>
              <a:t>💡</a:t>
            </a:r>
            <a:pPr algn="l" indent="0" marL="0">
              <a:lnSpc>
                <a:spcPts val="1350"/>
              </a:lnSpc>
              <a:buNone/>
            </a:pPr>
            <a:r>
              <a:rPr lang="en-US" sz="1100" dirty="0">
                <a:solidFill>
                  <a:srgbClr val="000000"/>
                </a:solidFill>
                <a:latin typeface="Barlow Medium" pitchFamily="34" charset="0"/>
                <a:ea typeface="Barlow Medium" pitchFamily="34" charset="-122"/>
                <a:cs typeface="Barlow Medium" pitchFamily="34" charset="-120"/>
              </a:rPr>
              <a:t> Giải Pháp Đột Phá</a:t>
            </a:r>
            <a:endParaRPr lang="en-US" sz="1100" dirty="0"/>
          </a:p>
        </p:txBody>
      </p:sp>
      <p:sp>
        <p:nvSpPr>
          <p:cNvPr id="37" name="Text 33"/>
          <p:cNvSpPr/>
          <p:nvPr/>
        </p:nvSpPr>
        <p:spPr>
          <a:xfrm>
            <a:off x="5313640" y="7156728"/>
            <a:ext cx="4003000" cy="203002"/>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Barlow" pitchFamily="34" charset="0"/>
                <a:ea typeface="Barlow" pitchFamily="34" charset="-122"/>
                <a:cs typeface="Barlow" pitchFamily="34" charset="-120"/>
              </a:rPr>
              <a:t>Công nghệ Cognitive Radio mở ra những khả năng mới cho mạng 4G</a:t>
            </a:r>
            <a:endParaRPr lang="en-US" sz="950" dirty="0"/>
          </a:p>
        </p:txBody>
      </p:sp>
      <p:sp>
        <p:nvSpPr>
          <p:cNvPr id="38" name="Shape 34"/>
          <p:cNvSpPr/>
          <p:nvPr/>
        </p:nvSpPr>
        <p:spPr>
          <a:xfrm>
            <a:off x="9577864" y="6762393"/>
            <a:ext cx="4271843" cy="934760"/>
          </a:xfrm>
          <a:prstGeom prst="roundRect">
            <a:avLst>
              <a:gd name="adj" fmla="val 5700"/>
            </a:avLst>
          </a:prstGeom>
          <a:solidFill>
            <a:srgbClr val="E1E1DF"/>
          </a:solidFill>
          <a:ln w="7620">
            <a:solidFill>
              <a:srgbClr val="C7C7C5"/>
            </a:solidFill>
            <a:prstDash val="solid"/>
          </a:ln>
        </p:spPr>
      </p:sp>
      <p:sp>
        <p:nvSpPr>
          <p:cNvPr id="39" name="Text 35"/>
          <p:cNvSpPr/>
          <p:nvPr/>
        </p:nvSpPr>
        <p:spPr>
          <a:xfrm>
            <a:off x="9712285" y="6896814"/>
            <a:ext cx="1409581" cy="183833"/>
          </a:xfrm>
          <a:prstGeom prst="rect">
            <a:avLst/>
          </a:prstGeom>
          <a:noFill/>
          <a:ln/>
        </p:spPr>
        <p:txBody>
          <a:bodyPr wrap="none" lIns="0" tIns="0" rIns="0" bIns="0" rtlCol="0" anchor="t"/>
          <a:lstStyle/>
          <a:p>
            <a:pPr algn="l" indent="0" marL="0">
              <a:lnSpc>
                <a:spcPts val="1350"/>
              </a:lnSpc>
              <a:buNone/>
            </a:pPr>
            <a:r>
              <a:rPr lang="en-US" sz="1100" dirty="0">
                <a:solidFill>
                  <a:srgbClr val="000000"/>
                </a:solidFill>
                <a:latin typeface="Barlow Medium" pitchFamily="34" charset="0"/>
                <a:ea typeface="Barlow Medium" pitchFamily="34" charset="-122"/>
                <a:cs typeface="Barlow Medium" pitchFamily="34" charset="-120"/>
              </a:rPr>
              <a:t>🚀</a:t>
            </a:r>
            <a:pPr algn="l" indent="0" marL="0">
              <a:lnSpc>
                <a:spcPts val="1350"/>
              </a:lnSpc>
              <a:buNone/>
            </a:pPr>
            <a:r>
              <a:rPr lang="en-US" sz="1100" dirty="0">
                <a:solidFill>
                  <a:srgbClr val="000000"/>
                </a:solidFill>
                <a:latin typeface="Barlow Medium" pitchFamily="34" charset="0"/>
                <a:ea typeface="Barlow Medium" pitchFamily="34" charset="-122"/>
                <a:cs typeface="Barlow Medium" pitchFamily="34" charset="-120"/>
              </a:rPr>
              <a:t> Tương Lai Sáng Sủa</a:t>
            </a:r>
            <a:endParaRPr lang="en-US" sz="1100" dirty="0"/>
          </a:p>
        </p:txBody>
      </p:sp>
      <p:sp>
        <p:nvSpPr>
          <p:cNvPr id="40" name="Text 36"/>
          <p:cNvSpPr/>
          <p:nvPr/>
        </p:nvSpPr>
        <p:spPr>
          <a:xfrm>
            <a:off x="9712285" y="7156728"/>
            <a:ext cx="4003000" cy="406003"/>
          </a:xfrm>
          <a:prstGeom prst="rect">
            <a:avLst/>
          </a:prstGeom>
          <a:noFill/>
          <a:ln/>
        </p:spPr>
        <p:txBody>
          <a:bodyPr wrap="square" lIns="0" tIns="0" rIns="0" bIns="0" rtlCol="0" anchor="t"/>
          <a:lstStyle/>
          <a:p>
            <a:pPr algn="l" indent="0" marL="0">
              <a:lnSpc>
                <a:spcPts val="1550"/>
              </a:lnSpc>
              <a:buNone/>
            </a:pPr>
            <a:r>
              <a:rPr lang="en-US" sz="950" dirty="0">
                <a:solidFill>
                  <a:srgbClr val="000000"/>
                </a:solidFill>
                <a:latin typeface="Barlow" pitchFamily="34" charset="0"/>
                <a:ea typeface="Barlow" pitchFamily="34" charset="-122"/>
                <a:cs typeface="Barlow" pitchFamily="34" charset="-120"/>
              </a:rPr>
              <a:t>Với CR, các mạng di động sẽ trở nên thông minh, tự quản lý, và liên tục cải thiện</a:t>
            </a:r>
            <a:endParaRPr lang="en-US" sz="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0465" y="592336"/>
            <a:ext cx="11495961" cy="537805"/>
          </a:xfrm>
          <a:prstGeom prst="rect">
            <a:avLst/>
          </a:prstGeom>
          <a:noFill/>
          <a:ln/>
        </p:spPr>
        <p:txBody>
          <a:bodyPr wrap="none" lIns="0" tIns="0" rIns="0" bIns="0" rtlCol="0" anchor="t"/>
          <a:lstStyle/>
          <a:p>
            <a:pPr algn="l" indent="0" marL="0">
              <a:lnSpc>
                <a:spcPts val="4200"/>
              </a:lnSpc>
              <a:buNone/>
            </a:pPr>
            <a:r>
              <a:rPr lang="en-US" sz="3350" dirty="0">
                <a:solidFill>
                  <a:srgbClr val="FFFFFF"/>
                </a:solidFill>
                <a:latin typeface="Barlow Medium" pitchFamily="34" charset="0"/>
                <a:ea typeface="Barlow Medium" pitchFamily="34" charset="-122"/>
                <a:cs typeface="Barlow Medium" pitchFamily="34" charset="-120"/>
              </a:rPr>
              <a:t>Khủng Hoảng Phổ Tần: Nguồn Tài Nguyên Quý Giá Bị Thiếu Hụt</a:t>
            </a:r>
            <a:endParaRPr lang="en-US" sz="3350" dirty="0"/>
          </a:p>
        </p:txBody>
      </p:sp>
      <p:sp>
        <p:nvSpPr>
          <p:cNvPr id="3" name="Text 1"/>
          <p:cNvSpPr/>
          <p:nvPr/>
        </p:nvSpPr>
        <p:spPr>
          <a:xfrm>
            <a:off x="860465" y="1517333"/>
            <a:ext cx="12909471" cy="309682"/>
          </a:xfrm>
          <a:prstGeom prst="rect">
            <a:avLst/>
          </a:prstGeom>
          <a:noFill/>
          <a:ln/>
        </p:spPr>
        <p:txBody>
          <a:bodyPr wrap="none" lIns="0" tIns="0" rIns="0" bIns="0" rtlCol="0" anchor="t"/>
          <a:lstStyle/>
          <a:p>
            <a:pPr algn="l" indent="0" marL="0">
              <a:lnSpc>
                <a:spcPts val="2400"/>
              </a:lnSpc>
              <a:buNone/>
            </a:pPr>
            <a:r>
              <a:rPr lang="en-US" sz="1500" b="1" dirty="0">
                <a:solidFill>
                  <a:srgbClr val="E5E0DF"/>
                </a:solidFill>
                <a:latin typeface="Barlow" pitchFamily="34" charset="0"/>
                <a:ea typeface="Barlow" pitchFamily="34" charset="-122"/>
                <a:cs typeface="Barlow" pitchFamily="34" charset="-120"/>
              </a:rPr>
              <a:t>Bối Cảnh Hiện Tại</a:t>
            </a:r>
            <a:endParaRPr lang="en-US" sz="1500" dirty="0"/>
          </a:p>
        </p:txBody>
      </p:sp>
      <p:sp>
        <p:nvSpPr>
          <p:cNvPr id="4" name="Text 2"/>
          <p:cNvSpPr/>
          <p:nvPr/>
        </p:nvSpPr>
        <p:spPr>
          <a:xfrm>
            <a:off x="860465" y="2044779"/>
            <a:ext cx="12909471" cy="929045"/>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Barlow" pitchFamily="34" charset="0"/>
                <a:ea typeface="Barlow" pitchFamily="34" charset="-122"/>
                <a:cs typeface="Barlow" pitchFamily="34" charset="-120"/>
              </a:rPr>
              <a:t>Tần số vô tuyến đang trở thành một trong những tài nguyên quý hiếm nhất trong thời đại kỹ thuật số. Với sự bùng nổ của các thiết bị không dây – từ điện thoại di động, máy tính bảng, thiết bị IoT cho đến các ứng dụng thực tế tăng cộng – nhu cầu về phổ tần đã tăng lên theo cấp số nhân. Các quốc gia trên thế giới, bao gồm Việt Nam, đang phải đối mặt với tình trạng khan hiếm tần số do việc phân bổ cô định và chưa hiệu quả.</a:t>
            </a:r>
            <a:endParaRPr lang="en-US" sz="1500" dirty="0"/>
          </a:p>
        </p:txBody>
      </p:sp>
      <p:sp>
        <p:nvSpPr>
          <p:cNvPr id="5" name="Text 3"/>
          <p:cNvSpPr/>
          <p:nvPr/>
        </p:nvSpPr>
        <p:spPr>
          <a:xfrm>
            <a:off x="860465" y="3191589"/>
            <a:ext cx="12909471" cy="309682"/>
          </a:xfrm>
          <a:prstGeom prst="rect">
            <a:avLst/>
          </a:prstGeom>
          <a:noFill/>
          <a:ln/>
        </p:spPr>
        <p:txBody>
          <a:bodyPr wrap="none" lIns="0" tIns="0" rIns="0" bIns="0" rtlCol="0" anchor="t"/>
          <a:lstStyle/>
          <a:p>
            <a:pPr algn="l" indent="0" marL="0">
              <a:lnSpc>
                <a:spcPts val="2400"/>
              </a:lnSpc>
              <a:buNone/>
            </a:pPr>
            <a:r>
              <a:rPr lang="en-US" sz="1500" b="1" dirty="0">
                <a:solidFill>
                  <a:srgbClr val="E5E0DF"/>
                </a:solidFill>
                <a:latin typeface="Barlow" pitchFamily="34" charset="0"/>
                <a:ea typeface="Barlow" pitchFamily="34" charset="-122"/>
                <a:cs typeface="Barlow" pitchFamily="34" charset="-120"/>
              </a:rPr>
              <a:t>Vấn Đề Cơ Bản</a:t>
            </a:r>
            <a:endParaRPr lang="en-US" sz="1500" dirty="0"/>
          </a:p>
        </p:txBody>
      </p:sp>
      <p:sp>
        <p:nvSpPr>
          <p:cNvPr id="6" name="Text 4"/>
          <p:cNvSpPr/>
          <p:nvPr/>
        </p:nvSpPr>
        <p:spPr>
          <a:xfrm>
            <a:off x="860465" y="3719036"/>
            <a:ext cx="12909471" cy="929045"/>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Barlow" pitchFamily="34" charset="0"/>
                <a:ea typeface="Barlow" pitchFamily="34" charset="-122"/>
                <a:cs typeface="Barlow" pitchFamily="34" charset="-120"/>
              </a:rPr>
              <a:t>Phổ tần truyền thống được phân bổ theo cách cô định, không linh hoạt. Điều này có nghĩa là khi một bộ phận phổ được gán cho một ứng dụng cụ thể, nó không thể được sử dụng bởi bất kỳ ứng dụng nào khác, ngay cả khi phổ đó đang ở trạng thái không sử dụng (gọi là "spectrum hole"). Kết quả là có tới 30-50% phổ tần bị lãng phí, trong khi các ứng dụng khác đang bị tắc nghẽn và không có đủ tài nguyên.</a:t>
            </a:r>
            <a:endParaRPr lang="en-US" sz="1500" dirty="0"/>
          </a:p>
        </p:txBody>
      </p:sp>
      <p:sp>
        <p:nvSpPr>
          <p:cNvPr id="7" name="Text 5"/>
          <p:cNvSpPr/>
          <p:nvPr/>
        </p:nvSpPr>
        <p:spPr>
          <a:xfrm>
            <a:off x="860465" y="4865846"/>
            <a:ext cx="12909471" cy="309682"/>
          </a:xfrm>
          <a:prstGeom prst="rect">
            <a:avLst/>
          </a:prstGeom>
          <a:noFill/>
          <a:ln/>
        </p:spPr>
        <p:txBody>
          <a:bodyPr wrap="none" lIns="0" tIns="0" rIns="0" bIns="0" rtlCol="0" anchor="t"/>
          <a:lstStyle/>
          <a:p>
            <a:pPr algn="l" indent="0" marL="0">
              <a:lnSpc>
                <a:spcPts val="2400"/>
              </a:lnSpc>
              <a:buNone/>
            </a:pPr>
            <a:r>
              <a:rPr lang="en-US" sz="1500" b="1" dirty="0">
                <a:solidFill>
                  <a:srgbClr val="E5E0DF"/>
                </a:solidFill>
                <a:latin typeface="Barlow" pitchFamily="34" charset="0"/>
                <a:ea typeface="Barlow" pitchFamily="34" charset="-122"/>
                <a:cs typeface="Barlow" pitchFamily="34" charset="-120"/>
              </a:rPr>
              <a:t>Nhu Cầu Từ Mạng 4G</a:t>
            </a:r>
            <a:endParaRPr lang="en-US" sz="1500" dirty="0"/>
          </a:p>
        </p:txBody>
      </p:sp>
      <p:sp>
        <p:nvSpPr>
          <p:cNvPr id="8" name="Text 6"/>
          <p:cNvSpPr/>
          <p:nvPr/>
        </p:nvSpPr>
        <p:spPr>
          <a:xfrm>
            <a:off x="860465" y="5393293"/>
            <a:ext cx="12909471" cy="61936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Barlow" pitchFamily="34" charset="0"/>
                <a:ea typeface="Barlow" pitchFamily="34" charset="-122"/>
                <a:cs typeface="Barlow" pitchFamily="34" charset="-120"/>
              </a:rPr>
              <a:t>Mạng 4G LTE đòi hỏi tốc độ truyền dữ liệu cực cao để đáp ứng các dịch vụ streaming video HD, trò chơi trực tuyến, và các ứng dụng đòi hỏi độ trễ thấp. Với lưu lượng dữ liệu di động tăng 50% mỗi năm, việc tìm ra giải pháp mới để sử dụng phổ tần hiệu quả đã trở thành một vấn đề sống còn.</a:t>
            </a:r>
            <a:endParaRPr lang="en-US" sz="1500" dirty="0"/>
          </a:p>
        </p:txBody>
      </p:sp>
      <p:sp>
        <p:nvSpPr>
          <p:cNvPr id="9" name="Shape 7"/>
          <p:cNvSpPr/>
          <p:nvPr/>
        </p:nvSpPr>
        <p:spPr>
          <a:xfrm>
            <a:off x="860465" y="6230422"/>
            <a:ext cx="4174093" cy="1406723"/>
          </a:xfrm>
          <a:prstGeom prst="roundRect">
            <a:avLst>
              <a:gd name="adj" fmla="val 5780"/>
            </a:avLst>
          </a:prstGeom>
          <a:solidFill>
            <a:srgbClr val="E1E1DF"/>
          </a:solidFill>
          <a:ln w="7620">
            <a:solidFill>
              <a:srgbClr val="C7C7C5"/>
            </a:solidFill>
            <a:prstDash val="solid"/>
          </a:ln>
        </p:spPr>
      </p:sp>
      <p:sp>
        <p:nvSpPr>
          <p:cNvPr id="10" name="Text 8"/>
          <p:cNvSpPr/>
          <p:nvPr/>
        </p:nvSpPr>
        <p:spPr>
          <a:xfrm>
            <a:off x="1061680" y="6431637"/>
            <a:ext cx="2151102" cy="268843"/>
          </a:xfrm>
          <a:prstGeom prst="rect">
            <a:avLst/>
          </a:prstGeom>
          <a:noFill/>
          <a:ln/>
        </p:spPr>
        <p:txBody>
          <a:bodyPr wrap="none" lIns="0" tIns="0" rIns="0" bIns="0" rtlCol="0" anchor="t"/>
          <a:lstStyle/>
          <a:p>
            <a:pPr algn="l" indent="0" marL="0">
              <a:lnSpc>
                <a:spcPts val="2100"/>
              </a:lnSpc>
              <a:buNone/>
            </a:pPr>
            <a:r>
              <a:rPr lang="en-US" sz="1650" dirty="0">
                <a:solidFill>
                  <a:srgbClr val="000000"/>
                </a:solidFill>
                <a:latin typeface="Barlow Medium" pitchFamily="34" charset="0"/>
                <a:ea typeface="Barlow Medium" pitchFamily="34" charset="-122"/>
                <a:cs typeface="Barlow Medium" pitchFamily="34" charset="-120"/>
              </a:rPr>
              <a:t>Tần số Khan Hiếm</a:t>
            </a:r>
            <a:endParaRPr lang="en-US" sz="1650" dirty="0"/>
          </a:p>
        </p:txBody>
      </p:sp>
      <p:sp>
        <p:nvSpPr>
          <p:cNvPr id="11" name="Text 9"/>
          <p:cNvSpPr/>
          <p:nvPr/>
        </p:nvSpPr>
        <p:spPr>
          <a:xfrm>
            <a:off x="1061680" y="6816566"/>
            <a:ext cx="3771662" cy="619363"/>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Barlow" pitchFamily="34" charset="0"/>
                <a:ea typeface="Barlow" pitchFamily="34" charset="-122"/>
                <a:cs typeface="Barlow" pitchFamily="34" charset="-120"/>
              </a:rPr>
              <a:t>Chỉ có một lượng hữu hạn phổ tần khả dụng toàn cầu</a:t>
            </a:r>
            <a:endParaRPr lang="en-US" sz="1500" dirty="0"/>
          </a:p>
        </p:txBody>
      </p:sp>
      <p:sp>
        <p:nvSpPr>
          <p:cNvPr id="12" name="Shape 10"/>
          <p:cNvSpPr/>
          <p:nvPr/>
        </p:nvSpPr>
        <p:spPr>
          <a:xfrm>
            <a:off x="5228153" y="6230422"/>
            <a:ext cx="4174093" cy="1406723"/>
          </a:xfrm>
          <a:prstGeom prst="roundRect">
            <a:avLst>
              <a:gd name="adj" fmla="val 5780"/>
            </a:avLst>
          </a:prstGeom>
          <a:solidFill>
            <a:srgbClr val="E1E1DF"/>
          </a:solidFill>
          <a:ln w="7620">
            <a:solidFill>
              <a:srgbClr val="C7C7C5"/>
            </a:solidFill>
            <a:prstDash val="solid"/>
          </a:ln>
        </p:spPr>
      </p:sp>
      <p:sp>
        <p:nvSpPr>
          <p:cNvPr id="13" name="Text 11"/>
          <p:cNvSpPr/>
          <p:nvPr/>
        </p:nvSpPr>
        <p:spPr>
          <a:xfrm>
            <a:off x="5429369" y="6431637"/>
            <a:ext cx="2151102" cy="268843"/>
          </a:xfrm>
          <a:prstGeom prst="rect">
            <a:avLst/>
          </a:prstGeom>
          <a:noFill/>
          <a:ln/>
        </p:spPr>
        <p:txBody>
          <a:bodyPr wrap="none" lIns="0" tIns="0" rIns="0" bIns="0" rtlCol="0" anchor="t"/>
          <a:lstStyle/>
          <a:p>
            <a:pPr algn="l" indent="0" marL="0">
              <a:lnSpc>
                <a:spcPts val="2100"/>
              </a:lnSpc>
              <a:buNone/>
            </a:pPr>
            <a:r>
              <a:rPr lang="en-US" sz="1650" dirty="0">
                <a:solidFill>
                  <a:srgbClr val="000000"/>
                </a:solidFill>
                <a:latin typeface="Barlow Medium" pitchFamily="34" charset="0"/>
                <a:ea typeface="Barlow Medium" pitchFamily="34" charset="-122"/>
                <a:cs typeface="Barlow Medium" pitchFamily="34" charset="-120"/>
              </a:rPr>
              <a:t>Phân Bổ Cô Định</a:t>
            </a:r>
            <a:endParaRPr lang="en-US" sz="1650" dirty="0"/>
          </a:p>
        </p:txBody>
      </p:sp>
      <p:sp>
        <p:nvSpPr>
          <p:cNvPr id="14" name="Text 12"/>
          <p:cNvSpPr/>
          <p:nvPr/>
        </p:nvSpPr>
        <p:spPr>
          <a:xfrm>
            <a:off x="5429369" y="6816566"/>
            <a:ext cx="3771662" cy="619363"/>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Barlow" pitchFamily="34" charset="0"/>
                <a:ea typeface="Barlow" pitchFamily="34" charset="-122"/>
                <a:cs typeface="Barlow" pitchFamily="34" charset="-120"/>
              </a:rPr>
              <a:t>Hệ thống hiện tại gây lãng phí tài nguyên đến 50%</a:t>
            </a:r>
            <a:endParaRPr lang="en-US" sz="1500" dirty="0"/>
          </a:p>
        </p:txBody>
      </p:sp>
      <p:sp>
        <p:nvSpPr>
          <p:cNvPr id="15" name="Shape 13"/>
          <p:cNvSpPr/>
          <p:nvPr/>
        </p:nvSpPr>
        <p:spPr>
          <a:xfrm>
            <a:off x="9595842" y="6230422"/>
            <a:ext cx="4174093" cy="1406723"/>
          </a:xfrm>
          <a:prstGeom prst="roundRect">
            <a:avLst>
              <a:gd name="adj" fmla="val 5780"/>
            </a:avLst>
          </a:prstGeom>
          <a:solidFill>
            <a:srgbClr val="E1E1DF"/>
          </a:solidFill>
          <a:ln w="7620">
            <a:solidFill>
              <a:srgbClr val="C7C7C5"/>
            </a:solidFill>
            <a:prstDash val="solid"/>
          </a:ln>
        </p:spPr>
      </p:sp>
      <p:sp>
        <p:nvSpPr>
          <p:cNvPr id="16" name="Text 14"/>
          <p:cNvSpPr/>
          <p:nvPr/>
        </p:nvSpPr>
        <p:spPr>
          <a:xfrm>
            <a:off x="9797058" y="6431637"/>
            <a:ext cx="2151102" cy="268843"/>
          </a:xfrm>
          <a:prstGeom prst="rect">
            <a:avLst/>
          </a:prstGeom>
          <a:noFill/>
          <a:ln/>
        </p:spPr>
        <p:txBody>
          <a:bodyPr wrap="none" lIns="0" tIns="0" rIns="0" bIns="0" rtlCol="0" anchor="t"/>
          <a:lstStyle/>
          <a:p>
            <a:pPr algn="l" indent="0" marL="0">
              <a:lnSpc>
                <a:spcPts val="2100"/>
              </a:lnSpc>
              <a:buNone/>
            </a:pPr>
            <a:r>
              <a:rPr lang="en-US" sz="1650" dirty="0">
                <a:solidFill>
                  <a:srgbClr val="000000"/>
                </a:solidFill>
                <a:latin typeface="Barlow Medium" pitchFamily="34" charset="0"/>
                <a:ea typeface="Barlow Medium" pitchFamily="34" charset="-122"/>
                <a:cs typeface="Barlow Medium" pitchFamily="34" charset="-120"/>
              </a:rPr>
              <a:t>Nhu Cầu Tăng Vượt</a:t>
            </a:r>
            <a:endParaRPr lang="en-US" sz="1650" dirty="0"/>
          </a:p>
        </p:txBody>
      </p:sp>
      <p:sp>
        <p:nvSpPr>
          <p:cNvPr id="17" name="Text 15"/>
          <p:cNvSpPr/>
          <p:nvPr/>
        </p:nvSpPr>
        <p:spPr>
          <a:xfrm>
            <a:off x="9797058" y="6816566"/>
            <a:ext cx="3771662" cy="619363"/>
          </a:xfrm>
          <a:prstGeom prst="rect">
            <a:avLst/>
          </a:prstGeom>
          <a:noFill/>
          <a:ln/>
        </p:spPr>
        <p:txBody>
          <a:bodyPr wrap="square" lIns="0" tIns="0" rIns="0" bIns="0" rtlCol="0" anchor="t"/>
          <a:lstStyle/>
          <a:p>
            <a:pPr algn="l" indent="0" marL="0">
              <a:lnSpc>
                <a:spcPts val="2400"/>
              </a:lnSpc>
              <a:buNone/>
            </a:pPr>
            <a:r>
              <a:rPr lang="en-US" sz="1500" dirty="0">
                <a:solidFill>
                  <a:srgbClr val="000000"/>
                </a:solidFill>
                <a:latin typeface="Barlow" pitchFamily="34" charset="0"/>
                <a:ea typeface="Barlow" pitchFamily="34" charset="-122"/>
                <a:cs typeface="Barlow" pitchFamily="34" charset="-120"/>
              </a:rPr>
              <a:t>Thiết bị không dây tăng 100 tỷ thiết bị vào năm 2025</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23913" y="566380"/>
            <a:ext cx="4153257" cy="371832"/>
          </a:xfrm>
          <a:prstGeom prst="rect">
            <a:avLst/>
          </a:prstGeom>
          <a:noFill/>
          <a:ln/>
        </p:spPr>
        <p:txBody>
          <a:bodyPr wrap="none" lIns="0" tIns="0" rIns="0" bIns="0" rtlCol="0" anchor="t"/>
          <a:lstStyle/>
          <a:p>
            <a:pPr algn="l" indent="0" marL="0">
              <a:lnSpc>
                <a:spcPts val="2900"/>
              </a:lnSpc>
              <a:buNone/>
            </a:pPr>
            <a:r>
              <a:rPr lang="en-US" sz="2300" dirty="0">
                <a:solidFill>
                  <a:srgbClr val="FFFFFF"/>
                </a:solidFill>
                <a:latin typeface="Barlow Medium" pitchFamily="34" charset="0"/>
                <a:ea typeface="Barlow Medium" pitchFamily="34" charset="-122"/>
                <a:cs typeface="Barlow Medium" pitchFamily="34" charset="-120"/>
              </a:rPr>
              <a:t>Sóng Vô Tuyến Nhận Thức Là Gì?</a:t>
            </a:r>
            <a:endParaRPr lang="en-US" sz="2300" dirty="0"/>
          </a:p>
        </p:txBody>
      </p:sp>
      <p:sp>
        <p:nvSpPr>
          <p:cNvPr id="3" name="Text 1"/>
          <p:cNvSpPr/>
          <p:nvPr/>
        </p:nvSpPr>
        <p:spPr>
          <a:xfrm>
            <a:off x="823913" y="1205984"/>
            <a:ext cx="12982575" cy="214312"/>
          </a:xfrm>
          <a:prstGeom prst="rect">
            <a:avLst/>
          </a:prstGeom>
          <a:noFill/>
          <a:ln/>
        </p:spPr>
        <p:txBody>
          <a:bodyPr wrap="none" lIns="0" tIns="0" rIns="0" bIns="0" rtlCol="0" anchor="t"/>
          <a:lstStyle/>
          <a:p>
            <a:pPr algn="l" indent="0" marL="0">
              <a:lnSpc>
                <a:spcPts val="1650"/>
              </a:lnSpc>
              <a:buNone/>
            </a:pPr>
            <a:r>
              <a:rPr lang="en-US" sz="1050" b="1" dirty="0">
                <a:solidFill>
                  <a:srgbClr val="E5E0DF"/>
                </a:solidFill>
                <a:latin typeface="Barlow" pitchFamily="34" charset="0"/>
                <a:ea typeface="Barlow" pitchFamily="34" charset="-122"/>
                <a:cs typeface="Barlow" pitchFamily="34" charset="-120"/>
              </a:rPr>
              <a:t>Định Nghĩa và Lịch Sử</a:t>
            </a:r>
            <a:endParaRPr lang="en-US" sz="1050" dirty="0"/>
          </a:p>
        </p:txBody>
      </p:sp>
      <p:sp>
        <p:nvSpPr>
          <p:cNvPr id="4" name="Text 2"/>
          <p:cNvSpPr/>
          <p:nvPr/>
        </p:nvSpPr>
        <p:spPr>
          <a:xfrm>
            <a:off x="823913" y="1570911"/>
            <a:ext cx="12982575" cy="428625"/>
          </a:xfrm>
          <a:prstGeom prst="rect">
            <a:avLst/>
          </a:prstGeom>
          <a:noFill/>
          <a:ln/>
        </p:spPr>
        <p:txBody>
          <a:bodyPr wrap="square" lIns="0" tIns="0" rIns="0" bIns="0" rtlCol="0" anchor="t"/>
          <a:lstStyle/>
          <a:p>
            <a:pPr algn="l" indent="0" marL="0">
              <a:lnSpc>
                <a:spcPts val="1650"/>
              </a:lnSpc>
              <a:buNone/>
            </a:pPr>
            <a:r>
              <a:rPr lang="en-US" sz="1050" dirty="0">
                <a:solidFill>
                  <a:srgbClr val="E5E0DF"/>
                </a:solidFill>
                <a:latin typeface="Barlow" pitchFamily="34" charset="0"/>
                <a:ea typeface="Barlow" pitchFamily="34" charset="-122"/>
                <a:cs typeface="Barlow" pitchFamily="34" charset="-120"/>
              </a:rPr>
              <a:t>Sóng vô tuyến nhận thức (Cognitive Radio - CR) là một công nghệ mạnh mẽ được đề xuất lần đầu tiên bởi nhà khoa học Joseph Mitola III vào năm 1998. Nó đại diện cho một cuộc cách mạng trong cách chúng ta quản lý và sử dụng phổ tần, chuyển từ mô hình tĩnh, cô định sang một hệ thống động, thích ứng.</a:t>
            </a:r>
            <a:endParaRPr lang="en-US" sz="1050" dirty="0"/>
          </a:p>
        </p:txBody>
      </p:sp>
      <p:sp>
        <p:nvSpPr>
          <p:cNvPr id="5" name="Text 3"/>
          <p:cNvSpPr/>
          <p:nvPr/>
        </p:nvSpPr>
        <p:spPr>
          <a:xfrm>
            <a:off x="823913" y="2150150"/>
            <a:ext cx="12982575" cy="214312"/>
          </a:xfrm>
          <a:prstGeom prst="rect">
            <a:avLst/>
          </a:prstGeom>
          <a:noFill/>
          <a:ln/>
        </p:spPr>
        <p:txBody>
          <a:bodyPr wrap="none" lIns="0" tIns="0" rIns="0" bIns="0" rtlCol="0" anchor="t"/>
          <a:lstStyle/>
          <a:p>
            <a:pPr algn="l" indent="0" marL="0">
              <a:lnSpc>
                <a:spcPts val="1650"/>
              </a:lnSpc>
              <a:buNone/>
            </a:pPr>
            <a:r>
              <a:rPr lang="en-US" sz="1050" b="1" dirty="0">
                <a:solidFill>
                  <a:srgbClr val="E5E0DF"/>
                </a:solidFill>
                <a:latin typeface="Barlow" pitchFamily="34" charset="0"/>
                <a:ea typeface="Barlow" pitchFamily="34" charset="-122"/>
                <a:cs typeface="Barlow" pitchFamily="34" charset="-120"/>
              </a:rPr>
              <a:t>Đặc Điểm Cơ Bản</a:t>
            </a:r>
            <a:endParaRPr lang="en-US" sz="1050" dirty="0"/>
          </a:p>
        </p:txBody>
      </p:sp>
      <p:sp>
        <p:nvSpPr>
          <p:cNvPr id="6" name="Text 4"/>
          <p:cNvSpPr/>
          <p:nvPr/>
        </p:nvSpPr>
        <p:spPr>
          <a:xfrm>
            <a:off x="823913" y="2515076"/>
            <a:ext cx="12982575" cy="214312"/>
          </a:xfrm>
          <a:prstGeom prst="rect">
            <a:avLst/>
          </a:prstGeom>
          <a:noFill/>
          <a:ln/>
        </p:spPr>
        <p:txBody>
          <a:bodyPr wrap="none" lIns="0" tIns="0" rIns="0" bIns="0" rtlCol="0" anchor="t"/>
          <a:lstStyle/>
          <a:p>
            <a:pPr algn="l" indent="0" marL="0">
              <a:lnSpc>
                <a:spcPts val="1650"/>
              </a:lnSpc>
              <a:buNone/>
            </a:pPr>
            <a:r>
              <a:rPr lang="en-US" sz="1050" dirty="0">
                <a:solidFill>
                  <a:srgbClr val="E5E0DF"/>
                </a:solidFill>
                <a:latin typeface="Barlow" pitchFamily="34" charset="0"/>
                <a:ea typeface="Barlow" pitchFamily="34" charset="-122"/>
                <a:cs typeface="Barlow" pitchFamily="34" charset="-120"/>
              </a:rPr>
              <a:t>Cognitive Radio là một hệ thống tự động có khả năng:</a:t>
            </a:r>
            <a:endParaRPr lang="en-US" sz="1050" dirty="0"/>
          </a:p>
        </p:txBody>
      </p:sp>
      <p:sp>
        <p:nvSpPr>
          <p:cNvPr id="7" name="Text 5"/>
          <p:cNvSpPr/>
          <p:nvPr/>
        </p:nvSpPr>
        <p:spPr>
          <a:xfrm>
            <a:off x="823913" y="2880003"/>
            <a:ext cx="12982575" cy="214312"/>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E5E0DF"/>
                </a:solidFill>
                <a:latin typeface="Barlow" pitchFamily="34" charset="0"/>
                <a:ea typeface="Barlow" pitchFamily="34" charset="-122"/>
                <a:cs typeface="Barlow" pitchFamily="34" charset="-120"/>
              </a:rPr>
              <a:t>Nhận biết môi trường:</a:t>
            </a:r>
            <a:pPr algn="l" indent="0" marL="0">
              <a:lnSpc>
                <a:spcPts val="1650"/>
              </a:lnSpc>
              <a:buNone/>
            </a:pPr>
            <a:r>
              <a:rPr lang="en-US" sz="1050" dirty="0">
                <a:solidFill>
                  <a:srgbClr val="E5E0DF"/>
                </a:solidFill>
                <a:latin typeface="Barlow" pitchFamily="34" charset="0"/>
                <a:ea typeface="Barlow" pitchFamily="34" charset="-122"/>
                <a:cs typeface="Barlow" pitchFamily="34" charset="-120"/>
              </a:rPr>
              <a:t> Cảm nhận và phân tích tình trạng phổ tần xung quanh, phát hiện các tín hiệu hiện có và các kênh không sử dụng.</a:t>
            </a:r>
            <a:endParaRPr lang="en-US" sz="1050" dirty="0"/>
          </a:p>
        </p:txBody>
      </p:sp>
      <p:sp>
        <p:nvSpPr>
          <p:cNvPr id="8" name="Text 6"/>
          <p:cNvSpPr/>
          <p:nvPr/>
        </p:nvSpPr>
        <p:spPr>
          <a:xfrm>
            <a:off x="823913" y="3141107"/>
            <a:ext cx="12982575" cy="214312"/>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E5E0DF"/>
                </a:solidFill>
                <a:latin typeface="Barlow" pitchFamily="34" charset="0"/>
                <a:ea typeface="Barlow" pitchFamily="34" charset="-122"/>
                <a:cs typeface="Barlow" pitchFamily="34" charset="-120"/>
              </a:rPr>
              <a:t>Học hỏi và phân tích:</a:t>
            </a:r>
            <a:pPr algn="l" indent="0" marL="0">
              <a:lnSpc>
                <a:spcPts val="1650"/>
              </a:lnSpc>
              <a:buNone/>
            </a:pPr>
            <a:r>
              <a:rPr lang="en-US" sz="1050" dirty="0">
                <a:solidFill>
                  <a:srgbClr val="E5E0DF"/>
                </a:solidFill>
                <a:latin typeface="Barlow" pitchFamily="34" charset="0"/>
                <a:ea typeface="Barlow" pitchFamily="34" charset="-122"/>
                <a:cs typeface="Barlow" pitchFamily="34" charset="-120"/>
              </a:rPr>
              <a:t> Sử dụng các thuật toán thông minh để nhận dạng loại tín hiệu, người dùng chính (primary users), và các mẫu sử dụng phổ tần.</a:t>
            </a:r>
            <a:endParaRPr lang="en-US" sz="1050" dirty="0"/>
          </a:p>
        </p:txBody>
      </p:sp>
      <p:sp>
        <p:nvSpPr>
          <p:cNvPr id="9" name="Text 7"/>
          <p:cNvSpPr/>
          <p:nvPr/>
        </p:nvSpPr>
        <p:spPr>
          <a:xfrm>
            <a:off x="823913" y="3402211"/>
            <a:ext cx="12982575" cy="214312"/>
          </a:xfrm>
          <a:prstGeom prst="rect">
            <a:avLst/>
          </a:prstGeom>
          <a:noFill/>
          <a:ln/>
        </p:spPr>
        <p:txBody>
          <a:bodyPr wrap="none" lIns="0" tIns="0" rIns="0" bIns="0" rtlCol="0" anchor="t"/>
          <a:lstStyle/>
          <a:p>
            <a:pPr algn="l" marL="342900" indent="-342900">
              <a:lnSpc>
                <a:spcPts val="1650"/>
              </a:lnSpc>
              <a:buSzPct val="100000"/>
              <a:buChar char="•"/>
            </a:pPr>
            <a:r>
              <a:rPr lang="en-US" sz="1050" b="1" dirty="0">
                <a:solidFill>
                  <a:srgbClr val="E5E0DF"/>
                </a:solidFill>
                <a:latin typeface="Barlow" pitchFamily="34" charset="0"/>
                <a:ea typeface="Barlow" pitchFamily="34" charset="-122"/>
                <a:cs typeface="Barlow" pitchFamily="34" charset="-120"/>
              </a:rPr>
              <a:t>Thích ứng động:</a:t>
            </a:r>
            <a:pPr algn="l" indent="0" marL="0">
              <a:lnSpc>
                <a:spcPts val="1650"/>
              </a:lnSpc>
              <a:buNone/>
            </a:pPr>
            <a:r>
              <a:rPr lang="en-US" sz="1050" dirty="0">
                <a:solidFill>
                  <a:srgbClr val="E5E0DF"/>
                </a:solidFill>
                <a:latin typeface="Barlow" pitchFamily="34" charset="0"/>
                <a:ea typeface="Barlow" pitchFamily="34" charset="-122"/>
                <a:cs typeface="Barlow" pitchFamily="34" charset="-120"/>
              </a:rPr>
              <a:t> Tự động điều chỉnh các thông số truyền phát như tần số, công suất, phương thức điều chế dựa trên điều kiện mạng thực tế.</a:t>
            </a:r>
            <a:endParaRPr lang="en-US" sz="1050" dirty="0"/>
          </a:p>
        </p:txBody>
      </p:sp>
      <p:sp>
        <p:nvSpPr>
          <p:cNvPr id="10" name="Text 8"/>
          <p:cNvSpPr/>
          <p:nvPr/>
        </p:nvSpPr>
        <p:spPr>
          <a:xfrm>
            <a:off x="823913" y="3767137"/>
            <a:ext cx="12982575" cy="214312"/>
          </a:xfrm>
          <a:prstGeom prst="rect">
            <a:avLst/>
          </a:prstGeom>
          <a:noFill/>
          <a:ln/>
        </p:spPr>
        <p:txBody>
          <a:bodyPr wrap="none" lIns="0" tIns="0" rIns="0" bIns="0" rtlCol="0" anchor="t"/>
          <a:lstStyle/>
          <a:p>
            <a:pPr algn="l" indent="0" marL="0">
              <a:lnSpc>
                <a:spcPts val="1650"/>
              </a:lnSpc>
              <a:buNone/>
            </a:pPr>
            <a:r>
              <a:rPr lang="en-US" sz="1050" b="1" dirty="0">
                <a:solidFill>
                  <a:srgbClr val="E5E0DF"/>
                </a:solidFill>
                <a:latin typeface="Barlow" pitchFamily="34" charset="0"/>
                <a:ea typeface="Barlow" pitchFamily="34" charset="-122"/>
                <a:cs typeface="Barlow" pitchFamily="34" charset="-120"/>
              </a:rPr>
              <a:t>Khái Niệm "Spectrum Holes"</a:t>
            </a:r>
            <a:endParaRPr lang="en-US" sz="1050" dirty="0"/>
          </a:p>
        </p:txBody>
      </p:sp>
      <p:sp>
        <p:nvSpPr>
          <p:cNvPr id="11" name="Text 9"/>
          <p:cNvSpPr/>
          <p:nvPr/>
        </p:nvSpPr>
        <p:spPr>
          <a:xfrm>
            <a:off x="823913" y="4132064"/>
            <a:ext cx="12982575" cy="642938"/>
          </a:xfrm>
          <a:prstGeom prst="rect">
            <a:avLst/>
          </a:prstGeom>
          <a:noFill/>
          <a:ln/>
        </p:spPr>
        <p:txBody>
          <a:bodyPr wrap="square" lIns="0" tIns="0" rIns="0" bIns="0" rtlCol="0" anchor="t"/>
          <a:lstStyle/>
          <a:p>
            <a:pPr algn="l" indent="0" marL="0">
              <a:lnSpc>
                <a:spcPts val="1650"/>
              </a:lnSpc>
              <a:buNone/>
            </a:pPr>
            <a:r>
              <a:rPr lang="en-US" sz="1050" dirty="0">
                <a:solidFill>
                  <a:srgbClr val="E5E0DF"/>
                </a:solidFill>
                <a:latin typeface="Barlow" pitchFamily="34" charset="0"/>
                <a:ea typeface="Barlow" pitchFamily="34" charset="-122"/>
                <a:cs typeface="Barlow" pitchFamily="34" charset="-120"/>
              </a:rPr>
              <a:t>Một trong những khái niệm cốt lõi của Cognitive Radio là "spectrum holes" (các lỗ phổ tần). Đây là các kênh tần số được phân bổ cho một ứng dụng chính, nhưng chúng không được sử dụng liên tục. Ví dụ, các kênh truyền hình được phân bổ 24/7, nhưng người xem chỉ sử dụng một phần nhỏ thời gian. Cognitive Radio có khả năng phát hiện những khoảng trống này và phép chúng được sử dụng tạm thời bởi các ứng dụng thứ cấp, miễn là không gây nhiễu cho người dùng chính.</a:t>
            </a:r>
            <a:endParaRPr lang="en-US" sz="1050" dirty="0"/>
          </a:p>
        </p:txBody>
      </p:sp>
      <p:sp>
        <p:nvSpPr>
          <p:cNvPr id="12" name="Text 10"/>
          <p:cNvSpPr/>
          <p:nvPr/>
        </p:nvSpPr>
        <p:spPr>
          <a:xfrm>
            <a:off x="4150043" y="5373529"/>
            <a:ext cx="1487686" cy="185976"/>
          </a:xfrm>
          <a:prstGeom prst="rect">
            <a:avLst/>
          </a:prstGeom>
          <a:noFill/>
          <a:ln/>
        </p:spPr>
        <p:txBody>
          <a:bodyPr wrap="none" lIns="0" tIns="0" rIns="0" bIns="0" rtlCol="0" anchor="t"/>
          <a:lstStyle/>
          <a:p>
            <a:pPr algn="r" indent="0" marL="0">
              <a:lnSpc>
                <a:spcPts val="1450"/>
              </a:lnSpc>
              <a:buNone/>
            </a:pPr>
            <a:r>
              <a:rPr lang="en-US" sz="1150" dirty="0">
                <a:solidFill>
                  <a:srgbClr val="E5E0DF"/>
                </a:solidFill>
                <a:latin typeface="Barlow Medium" pitchFamily="34" charset="0"/>
                <a:ea typeface="Barlow Medium" pitchFamily="34" charset="-122"/>
                <a:cs typeface="Barlow Medium" pitchFamily="34" charset="-120"/>
              </a:rPr>
              <a:t>Sensing</a:t>
            </a:r>
            <a:endParaRPr lang="en-US" sz="1150" dirty="0"/>
          </a:p>
        </p:txBody>
      </p:sp>
      <p:sp>
        <p:nvSpPr>
          <p:cNvPr id="13" name="Text 11"/>
          <p:cNvSpPr/>
          <p:nvPr/>
        </p:nvSpPr>
        <p:spPr>
          <a:xfrm>
            <a:off x="823913" y="5639753"/>
            <a:ext cx="4813816" cy="214312"/>
          </a:xfrm>
          <a:prstGeom prst="rect">
            <a:avLst/>
          </a:prstGeom>
          <a:noFill/>
          <a:ln/>
        </p:spPr>
        <p:txBody>
          <a:bodyPr wrap="none" lIns="0" tIns="0" rIns="0" bIns="0" rtlCol="0" anchor="t"/>
          <a:lstStyle/>
          <a:p>
            <a:pPr algn="r" indent="0" marL="0">
              <a:lnSpc>
                <a:spcPts val="1650"/>
              </a:lnSpc>
              <a:buNone/>
            </a:pPr>
            <a:r>
              <a:rPr lang="en-US" sz="1050" dirty="0">
                <a:solidFill>
                  <a:srgbClr val="E5E0DF"/>
                </a:solidFill>
                <a:latin typeface="Barlow" pitchFamily="34" charset="0"/>
                <a:ea typeface="Barlow" pitchFamily="34" charset="-122"/>
                <a:cs typeface="Barlow" pitchFamily="34" charset="-120"/>
              </a:rPr>
              <a:t>Phát hiện tín hiệu và trạng thái phổ</a:t>
            </a:r>
            <a:endParaRPr lang="en-US" sz="1050" dirty="0"/>
          </a:p>
        </p:txBody>
      </p:sp>
      <p:pic>
        <p:nvPicPr>
          <p:cNvPr id="14" name="Image 0" descr="preencoded.png">    </p:cNvPr>
          <p:cNvPicPr>
            <a:picLocks noChangeAspect="1"/>
          </p:cNvPicPr>
          <p:nvPr/>
        </p:nvPicPr>
        <p:blipFill>
          <a:blip r:embed="rId1"/>
          <a:stretch>
            <a:fillRect/>
          </a:stretch>
        </p:blipFill>
        <p:spPr>
          <a:xfrm>
            <a:off x="5838468" y="4925616"/>
            <a:ext cx="2953464" cy="2953464"/>
          </a:xfrm>
          <a:prstGeom prst="rect">
            <a:avLst/>
          </a:prstGeom>
        </p:spPr>
      </p:pic>
      <p:pic>
        <p:nvPicPr>
          <p:cNvPr id="1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3965" y="5571113"/>
            <a:ext cx="200263" cy="200263"/>
          </a:xfrm>
          <a:prstGeom prst="rect">
            <a:avLst/>
          </a:prstGeom>
        </p:spPr>
      </p:pic>
      <p:sp>
        <p:nvSpPr>
          <p:cNvPr id="16" name="Text 12"/>
          <p:cNvSpPr/>
          <p:nvPr/>
        </p:nvSpPr>
        <p:spPr>
          <a:xfrm>
            <a:off x="8992672" y="5373529"/>
            <a:ext cx="1487686" cy="185976"/>
          </a:xfrm>
          <a:prstGeom prst="rect">
            <a:avLst/>
          </a:prstGeom>
          <a:noFill/>
          <a:ln/>
        </p:spPr>
        <p:txBody>
          <a:bodyPr wrap="none" lIns="0" tIns="0" rIns="0" bIns="0" rtlCol="0" anchor="t"/>
          <a:lstStyle/>
          <a:p>
            <a:pPr algn="l" indent="0" marL="0">
              <a:lnSpc>
                <a:spcPts val="1450"/>
              </a:lnSpc>
              <a:buNone/>
            </a:pPr>
            <a:r>
              <a:rPr lang="en-US" sz="1150" dirty="0">
                <a:solidFill>
                  <a:srgbClr val="E5E0DF"/>
                </a:solidFill>
                <a:latin typeface="Barlow Medium" pitchFamily="34" charset="0"/>
                <a:ea typeface="Barlow Medium" pitchFamily="34" charset="-122"/>
                <a:cs typeface="Barlow Medium" pitchFamily="34" charset="-120"/>
              </a:rPr>
              <a:t>Learning</a:t>
            </a:r>
            <a:endParaRPr lang="en-US" sz="1150" dirty="0"/>
          </a:p>
        </p:txBody>
      </p:sp>
      <p:sp>
        <p:nvSpPr>
          <p:cNvPr id="17" name="Text 13"/>
          <p:cNvSpPr/>
          <p:nvPr/>
        </p:nvSpPr>
        <p:spPr>
          <a:xfrm>
            <a:off x="8992672" y="5639753"/>
            <a:ext cx="4813816" cy="214312"/>
          </a:xfrm>
          <a:prstGeom prst="rect">
            <a:avLst/>
          </a:prstGeom>
          <a:noFill/>
          <a:ln/>
        </p:spPr>
        <p:txBody>
          <a:bodyPr wrap="none" lIns="0" tIns="0" rIns="0" bIns="0" rtlCol="0" anchor="t"/>
          <a:lstStyle/>
          <a:p>
            <a:pPr algn="l" indent="0" marL="0">
              <a:lnSpc>
                <a:spcPts val="1650"/>
              </a:lnSpc>
              <a:buNone/>
            </a:pPr>
            <a:r>
              <a:rPr lang="en-US" sz="1050" dirty="0">
                <a:solidFill>
                  <a:srgbClr val="E5E0DF"/>
                </a:solidFill>
                <a:latin typeface="Barlow" pitchFamily="34" charset="0"/>
                <a:ea typeface="Barlow" pitchFamily="34" charset="-122"/>
                <a:cs typeface="Barlow" pitchFamily="34" charset="-120"/>
              </a:rPr>
              <a:t>Học từ dữ liệu và kinh nghiệm quá khứ</a:t>
            </a:r>
            <a:endParaRPr lang="en-US" sz="1050" dirty="0"/>
          </a:p>
        </p:txBody>
      </p:sp>
      <p:pic>
        <p:nvPicPr>
          <p:cNvPr id="18" name="Image 2" descr="preencoded.png">    </p:cNvPr>
          <p:cNvPicPr>
            <a:picLocks noChangeAspect="1"/>
          </p:cNvPicPr>
          <p:nvPr/>
        </p:nvPicPr>
        <p:blipFill>
          <a:blip r:embed="rId4"/>
          <a:stretch>
            <a:fillRect/>
          </a:stretch>
        </p:blipFill>
        <p:spPr>
          <a:xfrm>
            <a:off x="5838468" y="4925616"/>
            <a:ext cx="2953464" cy="2953464"/>
          </a:xfrm>
          <a:prstGeom prst="rect">
            <a:avLst/>
          </a:prstGeom>
        </p:spPr>
      </p:pic>
      <p:pic>
        <p:nvPicPr>
          <p:cNvPr id="19"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5934" y="5571113"/>
            <a:ext cx="200263" cy="200263"/>
          </a:xfrm>
          <a:prstGeom prst="rect">
            <a:avLst/>
          </a:prstGeom>
        </p:spPr>
      </p:pic>
      <p:sp>
        <p:nvSpPr>
          <p:cNvPr id="20" name="Text 14"/>
          <p:cNvSpPr/>
          <p:nvPr/>
        </p:nvSpPr>
        <p:spPr>
          <a:xfrm>
            <a:off x="8992672" y="6950631"/>
            <a:ext cx="1487686" cy="185976"/>
          </a:xfrm>
          <a:prstGeom prst="rect">
            <a:avLst/>
          </a:prstGeom>
          <a:noFill/>
          <a:ln/>
        </p:spPr>
        <p:txBody>
          <a:bodyPr wrap="none" lIns="0" tIns="0" rIns="0" bIns="0" rtlCol="0" anchor="t"/>
          <a:lstStyle/>
          <a:p>
            <a:pPr algn="l" indent="0" marL="0">
              <a:lnSpc>
                <a:spcPts val="1450"/>
              </a:lnSpc>
              <a:buNone/>
            </a:pPr>
            <a:r>
              <a:rPr lang="en-US" sz="1150" dirty="0">
                <a:solidFill>
                  <a:srgbClr val="E5E0DF"/>
                </a:solidFill>
                <a:latin typeface="Barlow Medium" pitchFamily="34" charset="0"/>
                <a:ea typeface="Barlow Medium" pitchFamily="34" charset="-122"/>
                <a:cs typeface="Barlow Medium" pitchFamily="34" charset="-120"/>
              </a:rPr>
              <a:t>Adaptation</a:t>
            </a:r>
            <a:endParaRPr lang="en-US" sz="1150" dirty="0"/>
          </a:p>
        </p:txBody>
      </p:sp>
      <p:sp>
        <p:nvSpPr>
          <p:cNvPr id="21" name="Text 15"/>
          <p:cNvSpPr/>
          <p:nvPr/>
        </p:nvSpPr>
        <p:spPr>
          <a:xfrm>
            <a:off x="8992672" y="7216854"/>
            <a:ext cx="4813816" cy="214312"/>
          </a:xfrm>
          <a:prstGeom prst="rect">
            <a:avLst/>
          </a:prstGeom>
          <a:noFill/>
          <a:ln/>
        </p:spPr>
        <p:txBody>
          <a:bodyPr wrap="none" lIns="0" tIns="0" rIns="0" bIns="0" rtlCol="0" anchor="t"/>
          <a:lstStyle/>
          <a:p>
            <a:pPr algn="l" indent="0" marL="0">
              <a:lnSpc>
                <a:spcPts val="1650"/>
              </a:lnSpc>
              <a:buNone/>
            </a:pPr>
            <a:r>
              <a:rPr lang="en-US" sz="1050" dirty="0">
                <a:solidFill>
                  <a:srgbClr val="E5E0DF"/>
                </a:solidFill>
                <a:latin typeface="Barlow" pitchFamily="34" charset="0"/>
                <a:ea typeface="Barlow" pitchFamily="34" charset="-122"/>
                <a:cs typeface="Barlow" pitchFamily="34" charset="-120"/>
              </a:rPr>
              <a:t>Điều chỉnh thông số truyền phát tối ưu</a:t>
            </a:r>
            <a:endParaRPr lang="en-US" sz="1050" dirty="0"/>
          </a:p>
        </p:txBody>
      </p:sp>
      <p:pic>
        <p:nvPicPr>
          <p:cNvPr id="22" name="Image 4" descr="preencoded.png">    </p:cNvPr>
          <p:cNvPicPr>
            <a:picLocks noChangeAspect="1"/>
          </p:cNvPicPr>
          <p:nvPr/>
        </p:nvPicPr>
        <p:blipFill>
          <a:blip r:embed="rId7"/>
          <a:stretch>
            <a:fillRect/>
          </a:stretch>
        </p:blipFill>
        <p:spPr>
          <a:xfrm>
            <a:off x="5838468" y="4925616"/>
            <a:ext cx="2953464" cy="2953464"/>
          </a:xfrm>
          <a:prstGeom prst="rect">
            <a:avLst/>
          </a:prstGeom>
        </p:spPr>
      </p:pic>
      <p:pic>
        <p:nvPicPr>
          <p:cNvPr id="23"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5934" y="7033081"/>
            <a:ext cx="200263" cy="200263"/>
          </a:xfrm>
          <a:prstGeom prst="rect">
            <a:avLst/>
          </a:prstGeom>
        </p:spPr>
      </p:pic>
      <p:sp>
        <p:nvSpPr>
          <p:cNvPr id="24" name="Text 16"/>
          <p:cNvSpPr/>
          <p:nvPr/>
        </p:nvSpPr>
        <p:spPr>
          <a:xfrm>
            <a:off x="4150043" y="6950631"/>
            <a:ext cx="1487686" cy="185976"/>
          </a:xfrm>
          <a:prstGeom prst="rect">
            <a:avLst/>
          </a:prstGeom>
          <a:noFill/>
          <a:ln/>
        </p:spPr>
        <p:txBody>
          <a:bodyPr wrap="none" lIns="0" tIns="0" rIns="0" bIns="0" rtlCol="0" anchor="t"/>
          <a:lstStyle/>
          <a:p>
            <a:pPr algn="r" indent="0" marL="0">
              <a:lnSpc>
                <a:spcPts val="1450"/>
              </a:lnSpc>
              <a:buNone/>
            </a:pPr>
            <a:r>
              <a:rPr lang="en-US" sz="1150" dirty="0">
                <a:solidFill>
                  <a:srgbClr val="E5E0DF"/>
                </a:solidFill>
                <a:latin typeface="Barlow Medium" pitchFamily="34" charset="0"/>
                <a:ea typeface="Barlow Medium" pitchFamily="34" charset="-122"/>
                <a:cs typeface="Barlow Medium" pitchFamily="34" charset="-120"/>
              </a:rPr>
              <a:t>Decision</a:t>
            </a:r>
            <a:endParaRPr lang="en-US" sz="1150" dirty="0"/>
          </a:p>
        </p:txBody>
      </p:sp>
      <p:sp>
        <p:nvSpPr>
          <p:cNvPr id="25" name="Text 17"/>
          <p:cNvSpPr/>
          <p:nvPr/>
        </p:nvSpPr>
        <p:spPr>
          <a:xfrm>
            <a:off x="823913" y="7216854"/>
            <a:ext cx="4813816" cy="214312"/>
          </a:xfrm>
          <a:prstGeom prst="rect">
            <a:avLst/>
          </a:prstGeom>
          <a:noFill/>
          <a:ln/>
        </p:spPr>
        <p:txBody>
          <a:bodyPr wrap="none" lIns="0" tIns="0" rIns="0" bIns="0" rtlCol="0" anchor="t"/>
          <a:lstStyle/>
          <a:p>
            <a:pPr algn="r" indent="0" marL="0">
              <a:lnSpc>
                <a:spcPts val="1650"/>
              </a:lnSpc>
              <a:buNone/>
            </a:pPr>
            <a:r>
              <a:rPr lang="en-US" sz="1050" dirty="0">
                <a:solidFill>
                  <a:srgbClr val="E5E0DF"/>
                </a:solidFill>
                <a:latin typeface="Barlow" pitchFamily="34" charset="0"/>
                <a:ea typeface="Barlow" pitchFamily="34" charset="-122"/>
                <a:cs typeface="Barlow" pitchFamily="34" charset="-120"/>
              </a:rPr>
              <a:t>Lựa chọn chiến lược sử dụng phổ tốt nhất</a:t>
            </a:r>
            <a:endParaRPr lang="en-US" sz="1050" dirty="0"/>
          </a:p>
        </p:txBody>
      </p:sp>
      <p:pic>
        <p:nvPicPr>
          <p:cNvPr id="26" name="Image 6" descr="preencoded.png">    </p:cNvPr>
          <p:cNvPicPr>
            <a:picLocks noChangeAspect="1"/>
          </p:cNvPicPr>
          <p:nvPr/>
        </p:nvPicPr>
        <p:blipFill>
          <a:blip r:embed="rId10"/>
          <a:stretch>
            <a:fillRect/>
          </a:stretch>
        </p:blipFill>
        <p:spPr>
          <a:xfrm>
            <a:off x="5838468" y="4925616"/>
            <a:ext cx="2953464" cy="2953464"/>
          </a:xfrm>
          <a:prstGeom prst="rect">
            <a:avLst/>
          </a:prstGeom>
        </p:spPr>
      </p:pic>
      <p:pic>
        <p:nvPicPr>
          <p:cNvPr id="27"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83965" y="7033081"/>
            <a:ext cx="200263" cy="2002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8912" y="684967"/>
            <a:ext cx="4274225" cy="426482"/>
          </a:xfrm>
          <a:prstGeom prst="rect">
            <a:avLst/>
          </a:prstGeom>
          <a:noFill/>
          <a:ln/>
        </p:spPr>
        <p:txBody>
          <a:bodyPr wrap="none" lIns="0" tIns="0" rIns="0" bIns="0" rtlCol="0" anchor="t"/>
          <a:lstStyle/>
          <a:p>
            <a:pPr algn="l" indent="0" marL="0">
              <a:lnSpc>
                <a:spcPts val="3350"/>
              </a:lnSpc>
              <a:buNone/>
            </a:pPr>
            <a:r>
              <a:rPr lang="en-US" sz="2650" dirty="0">
                <a:solidFill>
                  <a:srgbClr val="FFFFFF"/>
                </a:solidFill>
                <a:latin typeface="Barlow Medium" pitchFamily="34" charset="0"/>
                <a:ea typeface="Barlow Medium" pitchFamily="34" charset="-122"/>
                <a:cs typeface="Barlow Medium" pitchFamily="34" charset="-120"/>
              </a:rPr>
              <a:t>Nguyên Lý Hoạt Động Cơ Bản</a:t>
            </a:r>
            <a:endParaRPr lang="en-US" sz="2650" dirty="0"/>
          </a:p>
        </p:txBody>
      </p:sp>
      <p:sp>
        <p:nvSpPr>
          <p:cNvPr id="3" name="Text 1"/>
          <p:cNvSpPr/>
          <p:nvPr/>
        </p:nvSpPr>
        <p:spPr>
          <a:xfrm>
            <a:off x="818912" y="1418511"/>
            <a:ext cx="12992576" cy="245745"/>
          </a:xfrm>
          <a:prstGeom prst="rect">
            <a:avLst/>
          </a:prstGeom>
          <a:noFill/>
          <a:ln/>
        </p:spPr>
        <p:txBody>
          <a:bodyPr wrap="none" lIns="0" tIns="0" rIns="0" bIns="0" rtlCol="0" anchor="t"/>
          <a:lstStyle/>
          <a:p>
            <a:pPr algn="l" indent="0" marL="0">
              <a:lnSpc>
                <a:spcPts val="1900"/>
              </a:lnSpc>
              <a:buNone/>
            </a:pPr>
            <a:r>
              <a:rPr lang="en-US" sz="1200" b="1" dirty="0">
                <a:solidFill>
                  <a:srgbClr val="E5E0DF"/>
                </a:solidFill>
                <a:latin typeface="Barlow" pitchFamily="34" charset="0"/>
                <a:ea typeface="Barlow" pitchFamily="34" charset="-122"/>
                <a:cs typeface="Barlow" pitchFamily="34" charset="-120"/>
              </a:rPr>
              <a:t>Chu Kỳ Cognitive Radio</a:t>
            </a:r>
            <a:endParaRPr lang="en-US" sz="1200" dirty="0"/>
          </a:p>
        </p:txBody>
      </p:sp>
      <p:sp>
        <p:nvSpPr>
          <p:cNvPr id="4" name="Text 2"/>
          <p:cNvSpPr/>
          <p:nvPr/>
        </p:nvSpPr>
        <p:spPr>
          <a:xfrm>
            <a:off x="818912" y="1836896"/>
            <a:ext cx="12992576" cy="245745"/>
          </a:xfrm>
          <a:prstGeom prst="rect">
            <a:avLst/>
          </a:prstGeom>
          <a:noFill/>
          <a:ln/>
        </p:spPr>
        <p:txBody>
          <a:bodyPr wrap="none" lIns="0" tIns="0" rIns="0" bIns="0" rtlCol="0" anchor="t"/>
          <a:lstStyle/>
          <a:p>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Hệ thống Cognitive Radio hoạt động theo một chu kỳ liên tục gồm bốn giai đoạn chính:</a:t>
            </a:r>
            <a:endParaRPr lang="en-US" sz="1200" dirty="0"/>
          </a:p>
        </p:txBody>
      </p:sp>
      <p:sp>
        <p:nvSpPr>
          <p:cNvPr id="5" name="Text 3"/>
          <p:cNvSpPr/>
          <p:nvPr/>
        </p:nvSpPr>
        <p:spPr>
          <a:xfrm>
            <a:off x="818912" y="2255282"/>
            <a:ext cx="153472" cy="191929"/>
          </a:xfrm>
          <a:prstGeom prst="rect">
            <a:avLst/>
          </a:prstGeom>
          <a:noFill/>
          <a:ln/>
        </p:spPr>
        <p:txBody>
          <a:bodyPr wrap="none" lIns="0" tIns="0" rIns="0" bIns="0" rtlCol="0" anchor="t"/>
          <a:lstStyle/>
          <a:p>
            <a:pPr algn="l" indent="0" marL="0">
              <a:lnSpc>
                <a:spcPts val="1900"/>
              </a:lnSpc>
              <a:buNone/>
            </a:pPr>
            <a:r>
              <a:rPr lang="en-US" sz="1200" dirty="0">
                <a:solidFill>
                  <a:srgbClr val="E5E0DF"/>
                </a:solidFill>
                <a:latin typeface="Barlow Light" pitchFamily="34" charset="0"/>
                <a:ea typeface="Barlow Light" pitchFamily="34" charset="-122"/>
                <a:cs typeface="Barlow Light" pitchFamily="34" charset="-120"/>
              </a:rPr>
              <a:t>01</a:t>
            </a:r>
            <a:endParaRPr lang="en-US" sz="1200" dirty="0"/>
          </a:p>
        </p:txBody>
      </p:sp>
      <p:sp>
        <p:nvSpPr>
          <p:cNvPr id="6" name="Shape 4"/>
          <p:cNvSpPr/>
          <p:nvPr/>
        </p:nvSpPr>
        <p:spPr>
          <a:xfrm>
            <a:off x="818912" y="2493288"/>
            <a:ext cx="6419493" cy="22860"/>
          </a:xfrm>
          <a:prstGeom prst="rect">
            <a:avLst/>
          </a:prstGeom>
          <a:solidFill>
            <a:srgbClr val="F65F62"/>
          </a:solidFill>
          <a:ln/>
        </p:spPr>
      </p:sp>
      <p:sp>
        <p:nvSpPr>
          <p:cNvPr id="7" name="Text 5"/>
          <p:cNvSpPr/>
          <p:nvPr/>
        </p:nvSpPr>
        <p:spPr>
          <a:xfrm>
            <a:off x="818912" y="2615684"/>
            <a:ext cx="2569250" cy="213241"/>
          </a:xfrm>
          <a:prstGeom prst="rect">
            <a:avLst/>
          </a:prstGeom>
          <a:noFill/>
          <a:ln/>
        </p:spPr>
        <p:txBody>
          <a:bodyPr wrap="none" lIns="0" tIns="0" rIns="0" bIns="0" rtlCol="0" anchor="t"/>
          <a:lstStyle/>
          <a:p>
            <a:pPr algn="l" indent="0" marL="0">
              <a:lnSpc>
                <a:spcPts val="1650"/>
              </a:lnSpc>
              <a:buNone/>
            </a:pPr>
            <a:r>
              <a:rPr lang="en-US" sz="1300" dirty="0">
                <a:solidFill>
                  <a:srgbClr val="E5E0DF"/>
                </a:solidFill>
                <a:latin typeface="Barlow Medium" pitchFamily="34" charset="0"/>
                <a:ea typeface="Barlow Medium" pitchFamily="34" charset="-122"/>
                <a:cs typeface="Barlow Medium" pitchFamily="34" charset="-120"/>
              </a:rPr>
              <a:t>Cảm Nhận Phổ (Spectrum Sensing)</a:t>
            </a:r>
            <a:endParaRPr lang="en-US" sz="1300" dirty="0"/>
          </a:p>
        </p:txBody>
      </p:sp>
      <p:sp>
        <p:nvSpPr>
          <p:cNvPr id="8" name="Text 6"/>
          <p:cNvSpPr/>
          <p:nvPr/>
        </p:nvSpPr>
        <p:spPr>
          <a:xfrm>
            <a:off x="818912" y="2920960"/>
            <a:ext cx="6419493" cy="737235"/>
          </a:xfrm>
          <a:prstGeom prst="rect">
            <a:avLst/>
          </a:prstGeom>
          <a:noFill/>
          <a:ln/>
        </p:spPr>
        <p:txBody>
          <a:bodyPr wrap="square" lIns="0" tIns="0" rIns="0" bIns="0" rtlCol="0" anchor="t"/>
          <a:lstStyle/>
          <a:p>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Phần cứng bao gồm các cảm biến phổ nhị phân và các mạch xử lý tín hiệu số (DSP) tiên tiến. Các cảm biến này liên tục quét toàn bộ dải phổ tần được phép, đo cường độ tín hiệu tại mỗi tần số với độ phân giải cao. Thông tin này được số hóa và gửi tới bộ xử lý trung tâm để phân tích.</a:t>
            </a:r>
            <a:endParaRPr lang="en-US" sz="1200" dirty="0"/>
          </a:p>
        </p:txBody>
      </p:sp>
      <p:sp>
        <p:nvSpPr>
          <p:cNvPr id="9" name="Text 7"/>
          <p:cNvSpPr/>
          <p:nvPr/>
        </p:nvSpPr>
        <p:spPr>
          <a:xfrm>
            <a:off x="7391876" y="2255282"/>
            <a:ext cx="153472" cy="191929"/>
          </a:xfrm>
          <a:prstGeom prst="rect">
            <a:avLst/>
          </a:prstGeom>
          <a:noFill/>
          <a:ln/>
        </p:spPr>
        <p:txBody>
          <a:bodyPr wrap="none" lIns="0" tIns="0" rIns="0" bIns="0" rtlCol="0" anchor="t"/>
          <a:lstStyle/>
          <a:p>
            <a:pPr algn="l" indent="0" marL="0">
              <a:lnSpc>
                <a:spcPts val="1900"/>
              </a:lnSpc>
              <a:buNone/>
            </a:pPr>
            <a:r>
              <a:rPr lang="en-US" sz="1200" dirty="0">
                <a:solidFill>
                  <a:srgbClr val="E5E0DF"/>
                </a:solidFill>
                <a:latin typeface="Barlow Light" pitchFamily="34" charset="0"/>
                <a:ea typeface="Barlow Light" pitchFamily="34" charset="-122"/>
                <a:cs typeface="Barlow Light" pitchFamily="34" charset="-120"/>
              </a:rPr>
              <a:t>02</a:t>
            </a:r>
            <a:endParaRPr lang="en-US" sz="1200" dirty="0"/>
          </a:p>
        </p:txBody>
      </p:sp>
      <p:sp>
        <p:nvSpPr>
          <p:cNvPr id="10" name="Shape 8"/>
          <p:cNvSpPr/>
          <p:nvPr/>
        </p:nvSpPr>
        <p:spPr>
          <a:xfrm>
            <a:off x="7391876" y="2493288"/>
            <a:ext cx="6419612" cy="22860"/>
          </a:xfrm>
          <a:prstGeom prst="rect">
            <a:avLst/>
          </a:prstGeom>
          <a:solidFill>
            <a:srgbClr val="F65F62"/>
          </a:solidFill>
          <a:ln/>
        </p:spPr>
      </p:sp>
      <p:sp>
        <p:nvSpPr>
          <p:cNvPr id="11" name="Text 9"/>
          <p:cNvSpPr/>
          <p:nvPr/>
        </p:nvSpPr>
        <p:spPr>
          <a:xfrm>
            <a:off x="7391876" y="2615684"/>
            <a:ext cx="3593187" cy="213241"/>
          </a:xfrm>
          <a:prstGeom prst="rect">
            <a:avLst/>
          </a:prstGeom>
          <a:noFill/>
          <a:ln/>
        </p:spPr>
        <p:txBody>
          <a:bodyPr wrap="none" lIns="0" tIns="0" rIns="0" bIns="0" rtlCol="0" anchor="t"/>
          <a:lstStyle/>
          <a:p>
            <a:pPr algn="l" indent="0" marL="0">
              <a:lnSpc>
                <a:spcPts val="1650"/>
              </a:lnSpc>
              <a:buNone/>
            </a:pPr>
            <a:r>
              <a:rPr lang="en-US" sz="1300" dirty="0">
                <a:solidFill>
                  <a:srgbClr val="E5E0DF"/>
                </a:solidFill>
                <a:latin typeface="Barlow Medium" pitchFamily="34" charset="0"/>
                <a:ea typeface="Barlow Medium" pitchFamily="34" charset="-122"/>
                <a:cs typeface="Barlow Medium" pitchFamily="34" charset="-120"/>
              </a:rPr>
              <a:t>Phân Tích và Nhận Dạng (Analysis &amp; Recognition)</a:t>
            </a:r>
            <a:endParaRPr lang="en-US" sz="1300" dirty="0"/>
          </a:p>
        </p:txBody>
      </p:sp>
      <p:sp>
        <p:nvSpPr>
          <p:cNvPr id="12" name="Text 10"/>
          <p:cNvSpPr/>
          <p:nvPr/>
        </p:nvSpPr>
        <p:spPr>
          <a:xfrm>
            <a:off x="7391876" y="2920960"/>
            <a:ext cx="6419612" cy="982980"/>
          </a:xfrm>
          <a:prstGeom prst="rect">
            <a:avLst/>
          </a:prstGeom>
          <a:noFill/>
          <a:ln/>
        </p:spPr>
        <p:txBody>
          <a:bodyPr wrap="square" lIns="0" tIns="0" rIns="0" bIns="0" rtlCol="0" anchor="t"/>
          <a:lstStyle/>
          <a:p>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Hệ thống phân tích các dữ liệu đo được để xác định trạng thái của mỗi kênh tần số: đang được sử dụng hay đang rỗi. Nó cũng cố gắng nhận dạng loại tín hiệu (ví dụ: tín hiệu quân sự, dân sự, khoa học), người dùng chính, và mức độ sử dụng. Các thuật toán machine learning có thể được sử dụng để cải thiện độ chính xác.</a:t>
            </a:r>
            <a:endParaRPr lang="en-US" sz="1200" dirty="0"/>
          </a:p>
        </p:txBody>
      </p:sp>
      <p:sp>
        <p:nvSpPr>
          <p:cNvPr id="13" name="Text 11"/>
          <p:cNvSpPr/>
          <p:nvPr/>
        </p:nvSpPr>
        <p:spPr>
          <a:xfrm>
            <a:off x="818912" y="4172545"/>
            <a:ext cx="153472" cy="191929"/>
          </a:xfrm>
          <a:prstGeom prst="rect">
            <a:avLst/>
          </a:prstGeom>
          <a:noFill/>
          <a:ln/>
        </p:spPr>
        <p:txBody>
          <a:bodyPr wrap="none" lIns="0" tIns="0" rIns="0" bIns="0" rtlCol="0" anchor="t"/>
          <a:lstStyle/>
          <a:p>
            <a:pPr algn="l" indent="0" marL="0">
              <a:lnSpc>
                <a:spcPts val="1900"/>
              </a:lnSpc>
              <a:buNone/>
            </a:pPr>
            <a:r>
              <a:rPr lang="en-US" sz="1200" dirty="0">
                <a:solidFill>
                  <a:srgbClr val="E5E0DF"/>
                </a:solidFill>
                <a:latin typeface="Barlow Light" pitchFamily="34" charset="0"/>
                <a:ea typeface="Barlow Light" pitchFamily="34" charset="-122"/>
                <a:cs typeface="Barlow Light" pitchFamily="34" charset="-120"/>
              </a:rPr>
              <a:t>03</a:t>
            </a:r>
            <a:endParaRPr lang="en-US" sz="1200" dirty="0"/>
          </a:p>
        </p:txBody>
      </p:sp>
      <p:sp>
        <p:nvSpPr>
          <p:cNvPr id="14" name="Shape 12"/>
          <p:cNvSpPr/>
          <p:nvPr/>
        </p:nvSpPr>
        <p:spPr>
          <a:xfrm>
            <a:off x="818912" y="4410551"/>
            <a:ext cx="6419493" cy="22860"/>
          </a:xfrm>
          <a:prstGeom prst="rect">
            <a:avLst/>
          </a:prstGeom>
          <a:solidFill>
            <a:srgbClr val="F65F62"/>
          </a:solidFill>
          <a:ln/>
        </p:spPr>
      </p:sp>
      <p:sp>
        <p:nvSpPr>
          <p:cNvPr id="15" name="Text 13"/>
          <p:cNvSpPr/>
          <p:nvPr/>
        </p:nvSpPr>
        <p:spPr>
          <a:xfrm>
            <a:off x="818912" y="4532948"/>
            <a:ext cx="2136100" cy="213241"/>
          </a:xfrm>
          <a:prstGeom prst="rect">
            <a:avLst/>
          </a:prstGeom>
          <a:noFill/>
          <a:ln/>
        </p:spPr>
        <p:txBody>
          <a:bodyPr wrap="none" lIns="0" tIns="0" rIns="0" bIns="0" rtlCol="0" anchor="t"/>
          <a:lstStyle/>
          <a:p>
            <a:pPr algn="l" indent="0" marL="0">
              <a:lnSpc>
                <a:spcPts val="1650"/>
              </a:lnSpc>
              <a:buNone/>
            </a:pPr>
            <a:r>
              <a:rPr lang="en-US" sz="1300" dirty="0">
                <a:solidFill>
                  <a:srgbClr val="E5E0DF"/>
                </a:solidFill>
                <a:latin typeface="Barlow Medium" pitchFamily="34" charset="0"/>
                <a:ea typeface="Barlow Medium" pitchFamily="34" charset="-122"/>
                <a:cs typeface="Barlow Medium" pitchFamily="34" charset="-120"/>
              </a:rPr>
              <a:t>Quyết Định (Decision Making)</a:t>
            </a:r>
            <a:endParaRPr lang="en-US" sz="1300" dirty="0"/>
          </a:p>
        </p:txBody>
      </p:sp>
      <p:sp>
        <p:nvSpPr>
          <p:cNvPr id="16" name="Text 14"/>
          <p:cNvSpPr/>
          <p:nvPr/>
        </p:nvSpPr>
        <p:spPr>
          <a:xfrm>
            <a:off x="818912" y="4838224"/>
            <a:ext cx="6419493" cy="737235"/>
          </a:xfrm>
          <a:prstGeom prst="rect">
            <a:avLst/>
          </a:prstGeom>
          <a:noFill/>
          <a:ln/>
        </p:spPr>
        <p:txBody>
          <a:bodyPr wrap="square" lIns="0" tIns="0" rIns="0" bIns="0" rtlCol="0" anchor="t"/>
          <a:lstStyle/>
          <a:p>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Dựa trên phân tích, hệ thống quyết định chiến lược truyền phát tối ưu. Nó chọn các kênh tần số rỗi hoặc ít được sử dụng, xác định công suất truyền phát phù hợp để tránh gây nhiễu, và lựa chọn phương thức điều chế (BPSK, QPSK, QAM, v.v.) phù hợp với điều kiện kênh.</a:t>
            </a:r>
            <a:endParaRPr lang="en-US" sz="1200" dirty="0"/>
          </a:p>
        </p:txBody>
      </p:sp>
      <p:sp>
        <p:nvSpPr>
          <p:cNvPr id="17" name="Text 15"/>
          <p:cNvSpPr/>
          <p:nvPr/>
        </p:nvSpPr>
        <p:spPr>
          <a:xfrm>
            <a:off x="7391876" y="4172545"/>
            <a:ext cx="153472" cy="191929"/>
          </a:xfrm>
          <a:prstGeom prst="rect">
            <a:avLst/>
          </a:prstGeom>
          <a:noFill/>
          <a:ln/>
        </p:spPr>
        <p:txBody>
          <a:bodyPr wrap="none" lIns="0" tIns="0" rIns="0" bIns="0" rtlCol="0" anchor="t"/>
          <a:lstStyle/>
          <a:p>
            <a:pPr algn="l" indent="0" marL="0">
              <a:lnSpc>
                <a:spcPts val="1900"/>
              </a:lnSpc>
              <a:buNone/>
            </a:pPr>
            <a:r>
              <a:rPr lang="en-US" sz="1200" dirty="0">
                <a:solidFill>
                  <a:srgbClr val="E5E0DF"/>
                </a:solidFill>
                <a:latin typeface="Barlow Light" pitchFamily="34" charset="0"/>
                <a:ea typeface="Barlow Light" pitchFamily="34" charset="-122"/>
                <a:cs typeface="Barlow Light" pitchFamily="34" charset="-120"/>
              </a:rPr>
              <a:t>04</a:t>
            </a:r>
            <a:endParaRPr lang="en-US" sz="1200" dirty="0"/>
          </a:p>
        </p:txBody>
      </p:sp>
      <p:sp>
        <p:nvSpPr>
          <p:cNvPr id="18" name="Shape 16"/>
          <p:cNvSpPr/>
          <p:nvPr/>
        </p:nvSpPr>
        <p:spPr>
          <a:xfrm>
            <a:off x="7391876" y="4410551"/>
            <a:ext cx="6419612" cy="22860"/>
          </a:xfrm>
          <a:prstGeom prst="rect">
            <a:avLst/>
          </a:prstGeom>
          <a:solidFill>
            <a:srgbClr val="F65F62"/>
          </a:solidFill>
          <a:ln/>
        </p:spPr>
      </p:sp>
      <p:sp>
        <p:nvSpPr>
          <p:cNvPr id="19" name="Text 17"/>
          <p:cNvSpPr/>
          <p:nvPr/>
        </p:nvSpPr>
        <p:spPr>
          <a:xfrm>
            <a:off x="7391876" y="4532948"/>
            <a:ext cx="3014424" cy="213241"/>
          </a:xfrm>
          <a:prstGeom prst="rect">
            <a:avLst/>
          </a:prstGeom>
          <a:noFill/>
          <a:ln/>
        </p:spPr>
        <p:txBody>
          <a:bodyPr wrap="none" lIns="0" tIns="0" rIns="0" bIns="0" rtlCol="0" anchor="t"/>
          <a:lstStyle/>
          <a:p>
            <a:pPr algn="l" indent="0" marL="0">
              <a:lnSpc>
                <a:spcPts val="1650"/>
              </a:lnSpc>
              <a:buNone/>
            </a:pPr>
            <a:r>
              <a:rPr lang="en-US" sz="1300" dirty="0">
                <a:solidFill>
                  <a:srgbClr val="E5E0DF"/>
                </a:solidFill>
                <a:latin typeface="Barlow Medium" pitchFamily="34" charset="0"/>
                <a:ea typeface="Barlow Medium" pitchFamily="34" charset="-122"/>
                <a:cs typeface="Barlow Medium" pitchFamily="34" charset="-120"/>
              </a:rPr>
              <a:t>Tái Phân Bổ Phổ (Spectrum Reallocation)</a:t>
            </a:r>
            <a:endParaRPr lang="en-US" sz="1300" dirty="0"/>
          </a:p>
        </p:txBody>
      </p:sp>
      <p:sp>
        <p:nvSpPr>
          <p:cNvPr id="20" name="Text 18"/>
          <p:cNvSpPr/>
          <p:nvPr/>
        </p:nvSpPr>
        <p:spPr>
          <a:xfrm>
            <a:off x="7391876" y="4838224"/>
            <a:ext cx="6419612" cy="737235"/>
          </a:xfrm>
          <a:prstGeom prst="rect">
            <a:avLst/>
          </a:prstGeom>
          <a:noFill/>
          <a:ln/>
        </p:spPr>
        <p:txBody>
          <a:bodyPr wrap="square" lIns="0" tIns="0" rIns="0" bIns="0" rtlCol="0" anchor="t"/>
          <a:lstStyle/>
          <a:p>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Hệ thống thực hiện quyết định bằng cách thay đổi tần số truyền phát, công suất, và các thông số khác. Nếu phát hiện một người dùng chính xuất hiện, nó sẽ nhanh chóng chuyển sang tần số khác để tránh gây nhiễu. Quá trình này có thể diễn ra trong vài mili giây đến vài giây.</a:t>
            </a:r>
            <a:endParaRPr lang="en-US" sz="1200" dirty="0"/>
          </a:p>
        </p:txBody>
      </p:sp>
      <p:sp>
        <p:nvSpPr>
          <p:cNvPr id="21" name="Text 19"/>
          <p:cNvSpPr/>
          <p:nvPr/>
        </p:nvSpPr>
        <p:spPr>
          <a:xfrm>
            <a:off x="818912" y="5863233"/>
            <a:ext cx="12992576" cy="245745"/>
          </a:xfrm>
          <a:prstGeom prst="rect">
            <a:avLst/>
          </a:prstGeom>
          <a:noFill/>
          <a:ln/>
        </p:spPr>
        <p:txBody>
          <a:bodyPr wrap="none" lIns="0" tIns="0" rIns="0" bIns="0" rtlCol="0" anchor="t"/>
          <a:lstStyle/>
          <a:p>
            <a:pPr algn="l" indent="0" marL="0">
              <a:lnSpc>
                <a:spcPts val="1900"/>
              </a:lnSpc>
              <a:buNone/>
            </a:pPr>
            <a:r>
              <a:rPr lang="en-US" sz="1200" b="1" dirty="0">
                <a:solidFill>
                  <a:srgbClr val="E5E0DF"/>
                </a:solidFill>
                <a:latin typeface="Barlow" pitchFamily="34" charset="0"/>
                <a:ea typeface="Barlow" pitchFamily="34" charset="-122"/>
                <a:cs typeface="Barlow" pitchFamily="34" charset="-120"/>
              </a:rPr>
              <a:t>Công Nghệ Hỗ Trợ</a:t>
            </a:r>
            <a:endParaRPr lang="en-US" sz="1200" dirty="0"/>
          </a:p>
        </p:txBody>
      </p:sp>
      <p:sp>
        <p:nvSpPr>
          <p:cNvPr id="22" name="Text 20"/>
          <p:cNvSpPr/>
          <p:nvPr/>
        </p:nvSpPr>
        <p:spPr>
          <a:xfrm>
            <a:off x="818912" y="6281618"/>
            <a:ext cx="12992576" cy="245745"/>
          </a:xfrm>
          <a:prstGeom prst="rect">
            <a:avLst/>
          </a:prstGeom>
          <a:noFill/>
          <a:ln/>
        </p:spPr>
        <p:txBody>
          <a:bodyPr wrap="none" lIns="0" tIns="0" rIns="0" bIns="0" rtlCol="0" anchor="t"/>
          <a:lstStyle/>
          <a:p>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Cognitive Radio thường kết hợp với các công nghệ tiên tiến khác:</a:t>
            </a:r>
            <a:endParaRPr lang="en-US" sz="1200" dirty="0"/>
          </a:p>
        </p:txBody>
      </p:sp>
      <p:sp>
        <p:nvSpPr>
          <p:cNvPr id="23" name="Text 21"/>
          <p:cNvSpPr/>
          <p:nvPr/>
        </p:nvSpPr>
        <p:spPr>
          <a:xfrm>
            <a:off x="818912" y="6700004"/>
            <a:ext cx="12992576" cy="245745"/>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E5E0DF"/>
                </a:solidFill>
                <a:latin typeface="Barlow" pitchFamily="34" charset="0"/>
                <a:ea typeface="Barlow" pitchFamily="34" charset="-122"/>
                <a:cs typeface="Barlow" pitchFamily="34" charset="-120"/>
              </a:rPr>
              <a:t>MIMO (Multiple-Input Multiple-Output):</a:t>
            </a:r>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 Sử dụng nhiều ăng-ten để tăng dung lượng và độ tin cậy truyền thông.</a:t>
            </a:r>
            <a:endParaRPr lang="en-US" sz="1200" dirty="0"/>
          </a:p>
        </p:txBody>
      </p:sp>
      <p:sp>
        <p:nvSpPr>
          <p:cNvPr id="24" name="Text 22"/>
          <p:cNvSpPr/>
          <p:nvPr/>
        </p:nvSpPr>
        <p:spPr>
          <a:xfrm>
            <a:off x="818912" y="6999446"/>
            <a:ext cx="12992576" cy="245745"/>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E5E0DF"/>
                </a:solidFill>
                <a:latin typeface="Barlow" pitchFamily="34" charset="0"/>
                <a:ea typeface="Barlow" pitchFamily="34" charset="-122"/>
                <a:cs typeface="Barlow" pitchFamily="34" charset="-120"/>
              </a:rPr>
              <a:t>OFDM (Orthogonal Frequency-Division Multiplexing):</a:t>
            </a:r>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 Chia phổ thành nhiều tần số phụ trực giao nhau, cho phép sử dụng phổ linh hoạt hơn.</a:t>
            </a:r>
            <a:endParaRPr lang="en-US" sz="1200" dirty="0"/>
          </a:p>
        </p:txBody>
      </p:sp>
      <p:sp>
        <p:nvSpPr>
          <p:cNvPr id="25" name="Text 23"/>
          <p:cNvSpPr/>
          <p:nvPr/>
        </p:nvSpPr>
        <p:spPr>
          <a:xfrm>
            <a:off x="818912" y="7298888"/>
            <a:ext cx="12992576" cy="245745"/>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E5E0DF"/>
                </a:solidFill>
                <a:latin typeface="Barlow" pitchFamily="34" charset="0"/>
                <a:ea typeface="Barlow" pitchFamily="34" charset="-122"/>
                <a:cs typeface="Barlow" pitchFamily="34" charset="-120"/>
              </a:rPr>
              <a:t>Software Defined Radio (SDR):</a:t>
            </a:r>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 Hầu hết các chức năng truyền phát được thực hiện bằng phần mềm thay vì phần cứng cứng nhắc, cho phép thay đổi nhanh chóng.</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4033" y="575667"/>
            <a:ext cx="3745944" cy="434340"/>
          </a:xfrm>
          <a:prstGeom prst="rect">
            <a:avLst/>
          </a:prstGeom>
          <a:noFill/>
          <a:ln/>
        </p:spPr>
        <p:txBody>
          <a:bodyPr wrap="none" lIns="0" tIns="0" rIns="0" bIns="0" rtlCol="0" anchor="t"/>
          <a:lstStyle/>
          <a:p>
            <a:pPr algn="l" indent="0" marL="0">
              <a:lnSpc>
                <a:spcPts val="3400"/>
              </a:lnSpc>
              <a:buNone/>
            </a:pPr>
            <a:r>
              <a:rPr lang="en-US" sz="2700" dirty="0">
                <a:solidFill>
                  <a:srgbClr val="FFFFFF"/>
                </a:solidFill>
                <a:latin typeface="Barlow Medium" pitchFamily="34" charset="0"/>
                <a:ea typeface="Barlow Medium" pitchFamily="34" charset="-122"/>
                <a:cs typeface="Barlow Medium" pitchFamily="34" charset="-120"/>
              </a:rPr>
              <a:t>Ứng Dụng Trong Mạng 4G</a:t>
            </a:r>
            <a:endParaRPr lang="en-US" sz="2700" dirty="0"/>
          </a:p>
        </p:txBody>
      </p:sp>
      <p:sp>
        <p:nvSpPr>
          <p:cNvPr id="3" name="Text 1"/>
          <p:cNvSpPr/>
          <p:nvPr/>
        </p:nvSpPr>
        <p:spPr>
          <a:xfrm>
            <a:off x="834033" y="1322665"/>
            <a:ext cx="12962334" cy="250031"/>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Barlow" pitchFamily="34" charset="0"/>
                <a:ea typeface="Barlow" pitchFamily="34" charset="-122"/>
                <a:cs typeface="Barlow" pitchFamily="34" charset="-120"/>
              </a:rPr>
              <a:t>Tối Ưu Hóa Phân Bổ Băng Thông</a:t>
            </a:r>
            <a:endParaRPr lang="en-US" sz="1200" dirty="0"/>
          </a:p>
        </p:txBody>
      </p:sp>
      <p:sp>
        <p:nvSpPr>
          <p:cNvPr id="4" name="Text 2"/>
          <p:cNvSpPr/>
          <p:nvPr/>
        </p:nvSpPr>
        <p:spPr>
          <a:xfrm>
            <a:off x="834033" y="1748552"/>
            <a:ext cx="12962334" cy="750094"/>
          </a:xfrm>
          <a:prstGeom prst="rect">
            <a:avLst/>
          </a:prstGeom>
          <a:noFill/>
          <a:ln/>
        </p:spPr>
        <p:txBody>
          <a:bodyPr wrap="square" lIns="0" tIns="0" rIns="0" bIns="0" rtlCol="0" anchor="t"/>
          <a:lstStyle/>
          <a:p>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Một trong những ứng dụng quan trọng nhất của Cognitive Radio trong mạng 4G LTE là tối ưu hóa phân bổ tài nguyên phổ tần giữa nhiều người dùng. Thay vì chia đều phổ tần cho mỗi ô sóng (cell) một cách cô định, CR cho phép phân bổ động dựa trên nhu cầu thực tế. Những người dùng cần băng thông cao có thể nhận được nhiều tài nguyên phổ, trong khi những người dùng chỉ duyệt web có thể chia sẻ phổ còn lại.</a:t>
            </a:r>
            <a:endParaRPr lang="en-US" sz="1200" dirty="0"/>
          </a:p>
        </p:txBody>
      </p:sp>
      <p:sp>
        <p:nvSpPr>
          <p:cNvPr id="5" name="Text 3"/>
          <p:cNvSpPr/>
          <p:nvPr/>
        </p:nvSpPr>
        <p:spPr>
          <a:xfrm>
            <a:off x="834033" y="2674501"/>
            <a:ext cx="12962334" cy="250031"/>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Barlow" pitchFamily="34" charset="0"/>
                <a:ea typeface="Barlow" pitchFamily="34" charset="-122"/>
                <a:cs typeface="Barlow" pitchFamily="34" charset="-120"/>
              </a:rPr>
              <a:t>Xử Lý Tắc Nghẽn và Nhiễu</a:t>
            </a:r>
            <a:endParaRPr lang="en-US" sz="1200" dirty="0"/>
          </a:p>
        </p:txBody>
      </p:sp>
      <p:sp>
        <p:nvSpPr>
          <p:cNvPr id="6" name="Text 4"/>
          <p:cNvSpPr/>
          <p:nvPr/>
        </p:nvSpPr>
        <p:spPr>
          <a:xfrm>
            <a:off x="834033" y="3100388"/>
            <a:ext cx="12962334" cy="250031"/>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Khi một khu vực trở nên quá tắc nghẽn (ví dụ, một sự kiện thể thao lớn với hàng chục nghìn người), các thiết bị 4G có thể tự động:</a:t>
            </a:r>
            <a:endParaRPr lang="en-US" sz="1200" dirty="0"/>
          </a:p>
        </p:txBody>
      </p:sp>
      <p:sp>
        <p:nvSpPr>
          <p:cNvPr id="7" name="Text 5"/>
          <p:cNvSpPr/>
          <p:nvPr/>
        </p:nvSpPr>
        <p:spPr>
          <a:xfrm>
            <a:off x="834033" y="3526274"/>
            <a:ext cx="12962334" cy="250031"/>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5E0DF"/>
                </a:solidFill>
                <a:latin typeface="Barlow" pitchFamily="34" charset="0"/>
                <a:ea typeface="Barlow" pitchFamily="34" charset="-122"/>
                <a:cs typeface="Barlow" pitchFamily="34" charset="-120"/>
              </a:rPr>
              <a:t>Chuyển sang các kênh tần số ít được sử dụng hơn từ các khu vực lân cận</a:t>
            </a:r>
            <a:endParaRPr lang="en-US" sz="1200" dirty="0"/>
          </a:p>
        </p:txBody>
      </p:sp>
      <p:sp>
        <p:nvSpPr>
          <p:cNvPr id="8" name="Text 6"/>
          <p:cNvSpPr/>
          <p:nvPr/>
        </p:nvSpPr>
        <p:spPr>
          <a:xfrm>
            <a:off x="834033" y="3830955"/>
            <a:ext cx="12962334" cy="250031"/>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5E0DF"/>
                </a:solidFill>
                <a:latin typeface="Barlow" pitchFamily="34" charset="0"/>
                <a:ea typeface="Barlow" pitchFamily="34" charset="-122"/>
                <a:cs typeface="Barlow" pitchFamily="34" charset="-120"/>
              </a:rPr>
              <a:t>Giảm công suất truyền phát để hạn chế nhiễu giữa các ô sóng</a:t>
            </a:r>
            <a:endParaRPr lang="en-US" sz="1200" dirty="0"/>
          </a:p>
        </p:txBody>
      </p:sp>
      <p:sp>
        <p:nvSpPr>
          <p:cNvPr id="9" name="Text 7"/>
          <p:cNvSpPr/>
          <p:nvPr/>
        </p:nvSpPr>
        <p:spPr>
          <a:xfrm>
            <a:off x="834033" y="4135636"/>
            <a:ext cx="12962334" cy="250031"/>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5E0DF"/>
                </a:solidFill>
                <a:latin typeface="Barlow" pitchFamily="34" charset="0"/>
                <a:ea typeface="Barlow" pitchFamily="34" charset="-122"/>
                <a:cs typeface="Barlow" pitchFamily="34" charset="-120"/>
              </a:rPr>
              <a:t>Sử dụng các tần số thậm chí cao hơn (mmWave) nếu có sẵn</a:t>
            </a:r>
            <a:endParaRPr lang="en-US" sz="1200" dirty="0"/>
          </a:p>
        </p:txBody>
      </p:sp>
      <p:sp>
        <p:nvSpPr>
          <p:cNvPr id="10" name="Text 8"/>
          <p:cNvSpPr/>
          <p:nvPr/>
        </p:nvSpPr>
        <p:spPr>
          <a:xfrm>
            <a:off x="834033" y="4561523"/>
            <a:ext cx="12962334" cy="250031"/>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Barlow" pitchFamily="34" charset="0"/>
                <a:ea typeface="Barlow" pitchFamily="34" charset="-122"/>
                <a:cs typeface="Barlow" pitchFamily="34" charset="-120"/>
              </a:rPr>
              <a:t>Hỗ Trợ Mạng Lưới Phức Tạp</a:t>
            </a:r>
            <a:endParaRPr lang="en-US" sz="1200" dirty="0"/>
          </a:p>
        </p:txBody>
      </p:sp>
      <p:sp>
        <p:nvSpPr>
          <p:cNvPr id="11" name="Text 9"/>
          <p:cNvSpPr/>
          <p:nvPr/>
        </p:nvSpPr>
        <p:spPr>
          <a:xfrm>
            <a:off x="834033" y="4987409"/>
            <a:ext cx="12962334" cy="250031"/>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Cognitive Radio hỗ trợ các kiến trúc mạng mới trong 4G:</a:t>
            </a:r>
            <a:endParaRPr lang="en-US" sz="1200" dirty="0"/>
          </a:p>
        </p:txBody>
      </p:sp>
      <p:sp>
        <p:nvSpPr>
          <p:cNvPr id="12" name="Shape 10"/>
          <p:cNvSpPr/>
          <p:nvPr/>
        </p:nvSpPr>
        <p:spPr>
          <a:xfrm>
            <a:off x="834033" y="5413296"/>
            <a:ext cx="4216479" cy="1138833"/>
          </a:xfrm>
          <a:prstGeom prst="roundRect">
            <a:avLst>
              <a:gd name="adj" fmla="val 5768"/>
            </a:avLst>
          </a:prstGeom>
          <a:solidFill>
            <a:srgbClr val="E1E1DF"/>
          </a:solidFill>
          <a:ln w="7620">
            <a:solidFill>
              <a:srgbClr val="C7C7C5"/>
            </a:solidFill>
            <a:prstDash val="solid"/>
          </a:ln>
        </p:spPr>
      </p:sp>
      <p:sp>
        <p:nvSpPr>
          <p:cNvPr id="13" name="Text 11"/>
          <p:cNvSpPr/>
          <p:nvPr/>
        </p:nvSpPr>
        <p:spPr>
          <a:xfrm>
            <a:off x="997982" y="5577245"/>
            <a:ext cx="1737598" cy="217051"/>
          </a:xfrm>
          <a:prstGeom prst="rect">
            <a:avLst/>
          </a:prstGeom>
          <a:noFill/>
          <a:ln/>
        </p:spPr>
        <p:txBody>
          <a:bodyPr wrap="none" lIns="0" tIns="0" rIns="0" bIns="0" rtlCol="0" anchor="t"/>
          <a:lstStyle/>
          <a:p>
            <a:pPr algn="l" indent="0" marL="0">
              <a:lnSpc>
                <a:spcPts val="1700"/>
              </a:lnSpc>
              <a:buNone/>
            </a:pPr>
            <a:r>
              <a:rPr lang="en-US" sz="1350" dirty="0">
                <a:solidFill>
                  <a:srgbClr val="000000"/>
                </a:solidFill>
                <a:latin typeface="Barlow Medium" pitchFamily="34" charset="0"/>
                <a:ea typeface="Barlow Medium" pitchFamily="34" charset="-122"/>
                <a:cs typeface="Barlow Medium" pitchFamily="34" charset="-120"/>
              </a:rPr>
              <a:t>Femto-cell Networks</a:t>
            </a:r>
            <a:endParaRPr lang="en-US" sz="1350" dirty="0"/>
          </a:p>
        </p:txBody>
      </p:sp>
      <p:sp>
        <p:nvSpPr>
          <p:cNvPr id="14" name="Text 12"/>
          <p:cNvSpPr/>
          <p:nvPr/>
        </p:nvSpPr>
        <p:spPr>
          <a:xfrm>
            <a:off x="997982" y="5888117"/>
            <a:ext cx="3888581" cy="500063"/>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Barlow" pitchFamily="34" charset="0"/>
                <a:ea typeface="Barlow" pitchFamily="34" charset="-122"/>
                <a:cs typeface="Barlow" pitchFamily="34" charset="-120"/>
              </a:rPr>
              <a:t>Các trạm phát sóng nhỏ trong nhà sử dụng CR để tự động tìm tần số không gây nhiễu</a:t>
            </a:r>
            <a:endParaRPr lang="en-US" sz="1200" dirty="0"/>
          </a:p>
        </p:txBody>
      </p:sp>
      <p:sp>
        <p:nvSpPr>
          <p:cNvPr id="15" name="Shape 13"/>
          <p:cNvSpPr/>
          <p:nvPr/>
        </p:nvSpPr>
        <p:spPr>
          <a:xfrm>
            <a:off x="5206841" y="5413296"/>
            <a:ext cx="4216598" cy="1138833"/>
          </a:xfrm>
          <a:prstGeom prst="roundRect">
            <a:avLst>
              <a:gd name="adj" fmla="val 5768"/>
            </a:avLst>
          </a:prstGeom>
          <a:solidFill>
            <a:srgbClr val="E1E1DF"/>
          </a:solidFill>
          <a:ln w="7620">
            <a:solidFill>
              <a:srgbClr val="C7C7C5"/>
            </a:solidFill>
            <a:prstDash val="solid"/>
          </a:ln>
        </p:spPr>
      </p:sp>
      <p:sp>
        <p:nvSpPr>
          <p:cNvPr id="16" name="Text 14"/>
          <p:cNvSpPr/>
          <p:nvPr/>
        </p:nvSpPr>
        <p:spPr>
          <a:xfrm>
            <a:off x="5370790" y="5577245"/>
            <a:ext cx="1918216" cy="217051"/>
          </a:xfrm>
          <a:prstGeom prst="rect">
            <a:avLst/>
          </a:prstGeom>
          <a:noFill/>
          <a:ln/>
        </p:spPr>
        <p:txBody>
          <a:bodyPr wrap="none" lIns="0" tIns="0" rIns="0" bIns="0" rtlCol="0" anchor="t"/>
          <a:lstStyle/>
          <a:p>
            <a:pPr algn="l" indent="0" marL="0">
              <a:lnSpc>
                <a:spcPts val="1700"/>
              </a:lnSpc>
              <a:buNone/>
            </a:pPr>
            <a:r>
              <a:rPr lang="en-US" sz="1350" dirty="0">
                <a:solidFill>
                  <a:srgbClr val="000000"/>
                </a:solidFill>
                <a:latin typeface="Barlow Medium" pitchFamily="34" charset="0"/>
                <a:ea typeface="Barlow Medium" pitchFamily="34" charset="-122"/>
                <a:cs typeface="Barlow Medium" pitchFamily="34" charset="-120"/>
              </a:rPr>
              <a:t>Multi-hop Mesh Networks</a:t>
            </a:r>
            <a:endParaRPr lang="en-US" sz="1350" dirty="0"/>
          </a:p>
        </p:txBody>
      </p:sp>
      <p:sp>
        <p:nvSpPr>
          <p:cNvPr id="17" name="Text 15"/>
          <p:cNvSpPr/>
          <p:nvPr/>
        </p:nvSpPr>
        <p:spPr>
          <a:xfrm>
            <a:off x="5370790" y="5888117"/>
            <a:ext cx="3888700" cy="500063"/>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Barlow" pitchFamily="34" charset="0"/>
                <a:ea typeface="Barlow" pitchFamily="34" charset="-122"/>
                <a:cs typeface="Barlow" pitchFamily="34" charset="-120"/>
              </a:rPr>
              <a:t>CR giúp định tuyến dữ liệu qua nhiều trung gian mà không gây tắc nghẽn</a:t>
            </a:r>
            <a:endParaRPr lang="en-US" sz="1200" dirty="0"/>
          </a:p>
        </p:txBody>
      </p:sp>
      <p:sp>
        <p:nvSpPr>
          <p:cNvPr id="18" name="Shape 16"/>
          <p:cNvSpPr/>
          <p:nvPr/>
        </p:nvSpPr>
        <p:spPr>
          <a:xfrm>
            <a:off x="9579769" y="5413296"/>
            <a:ext cx="4216598" cy="1138833"/>
          </a:xfrm>
          <a:prstGeom prst="roundRect">
            <a:avLst>
              <a:gd name="adj" fmla="val 5768"/>
            </a:avLst>
          </a:prstGeom>
          <a:solidFill>
            <a:srgbClr val="E1E1DF"/>
          </a:solidFill>
          <a:ln w="7620">
            <a:solidFill>
              <a:srgbClr val="C7C7C5"/>
            </a:solidFill>
            <a:prstDash val="solid"/>
          </a:ln>
        </p:spPr>
      </p:sp>
      <p:sp>
        <p:nvSpPr>
          <p:cNvPr id="19" name="Text 17"/>
          <p:cNvSpPr/>
          <p:nvPr/>
        </p:nvSpPr>
        <p:spPr>
          <a:xfrm>
            <a:off x="9743718" y="5577245"/>
            <a:ext cx="1762363" cy="217051"/>
          </a:xfrm>
          <a:prstGeom prst="rect">
            <a:avLst/>
          </a:prstGeom>
          <a:noFill/>
          <a:ln/>
        </p:spPr>
        <p:txBody>
          <a:bodyPr wrap="none" lIns="0" tIns="0" rIns="0" bIns="0" rtlCol="0" anchor="t"/>
          <a:lstStyle/>
          <a:p>
            <a:pPr algn="l" indent="0" marL="0">
              <a:lnSpc>
                <a:spcPts val="1700"/>
              </a:lnSpc>
              <a:buNone/>
            </a:pPr>
            <a:r>
              <a:rPr lang="en-US" sz="1350" dirty="0">
                <a:solidFill>
                  <a:srgbClr val="000000"/>
                </a:solidFill>
                <a:latin typeface="Barlow Medium" pitchFamily="34" charset="0"/>
                <a:ea typeface="Barlow Medium" pitchFamily="34" charset="-122"/>
                <a:cs typeface="Barlow Medium" pitchFamily="34" charset="-120"/>
              </a:rPr>
              <a:t>Device-to-Device (D2D)</a:t>
            </a:r>
            <a:endParaRPr lang="en-US" sz="1350" dirty="0"/>
          </a:p>
        </p:txBody>
      </p:sp>
      <p:sp>
        <p:nvSpPr>
          <p:cNvPr id="20" name="Text 18"/>
          <p:cNvSpPr/>
          <p:nvPr/>
        </p:nvSpPr>
        <p:spPr>
          <a:xfrm>
            <a:off x="9743718" y="5888117"/>
            <a:ext cx="3888700" cy="500063"/>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Barlow" pitchFamily="34" charset="0"/>
                <a:ea typeface="Barlow" pitchFamily="34" charset="-122"/>
                <a:cs typeface="Barlow" pitchFamily="34" charset="-120"/>
              </a:rPr>
              <a:t>Các thiết bị có thể truyền tiếp dữ liệu cho nhau bằng cách tìm tần số phù hợp</a:t>
            </a:r>
            <a:endParaRPr lang="en-US" sz="1200" dirty="0"/>
          </a:p>
        </p:txBody>
      </p:sp>
      <p:sp>
        <p:nvSpPr>
          <p:cNvPr id="21" name="Text 19"/>
          <p:cNvSpPr/>
          <p:nvPr/>
        </p:nvSpPr>
        <p:spPr>
          <a:xfrm>
            <a:off x="834033" y="6727984"/>
            <a:ext cx="12962334" cy="250031"/>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Barlow" pitchFamily="34" charset="0"/>
                <a:ea typeface="Barlow" pitchFamily="34" charset="-122"/>
                <a:cs typeface="Barlow" pitchFamily="34" charset="-120"/>
              </a:rPr>
              <a:t>Cải Thiện Trải Nghiệm Người Dùng</a:t>
            </a:r>
            <a:endParaRPr lang="en-US" sz="1200" dirty="0"/>
          </a:p>
        </p:txBody>
      </p:sp>
      <p:sp>
        <p:nvSpPr>
          <p:cNvPr id="22" name="Text 20"/>
          <p:cNvSpPr/>
          <p:nvPr/>
        </p:nvSpPr>
        <p:spPr>
          <a:xfrm>
            <a:off x="834033" y="7153870"/>
            <a:ext cx="12962334" cy="500063"/>
          </a:xfrm>
          <a:prstGeom prst="rect">
            <a:avLst/>
          </a:prstGeom>
          <a:noFill/>
          <a:ln/>
        </p:spPr>
        <p:txBody>
          <a:bodyPr wrap="square" lIns="0" tIns="0" rIns="0" bIns="0" rtlCol="0" anchor="t"/>
          <a:lstStyle/>
          <a:p>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Kết quả cuối cùng là tăng dung lượng mạng (có thể lên đến 50%), giảm độ trễ (latency) từ 200ms xuống dưới 50ms, và cải thiện chất lượng dịch vụ (QoS). Người dùng trải nghiệm tốc độ tải trang nhanh hơn, video không bị gián đoạn, và các trò chơi trực tuyến mượt mà hơn.</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44391" y="707827"/>
            <a:ext cx="5765602" cy="439698"/>
          </a:xfrm>
          <a:prstGeom prst="rect">
            <a:avLst/>
          </a:prstGeom>
          <a:noFill/>
          <a:ln/>
        </p:spPr>
        <p:txBody>
          <a:bodyPr wrap="none" lIns="0" tIns="0" rIns="0" bIns="0" rtlCol="0" anchor="t"/>
          <a:lstStyle/>
          <a:p>
            <a:pPr algn="l" indent="0" marL="0">
              <a:lnSpc>
                <a:spcPts val="3450"/>
              </a:lnSpc>
              <a:buNone/>
            </a:pPr>
            <a:r>
              <a:rPr lang="en-US" sz="2750" dirty="0">
                <a:solidFill>
                  <a:srgbClr val="FFFFFF"/>
                </a:solidFill>
                <a:latin typeface="Barlow Medium" pitchFamily="34" charset="0"/>
                <a:ea typeface="Barlow Medium" pitchFamily="34" charset="-122"/>
                <a:cs typeface="Barlow Medium" pitchFamily="34" charset="-120"/>
              </a:rPr>
              <a:t>Ví Dụ Thực Tiễn và Nghiên Cứu Nổi Bật</a:t>
            </a:r>
            <a:endParaRPr lang="en-US" sz="2750" dirty="0"/>
          </a:p>
        </p:txBody>
      </p:sp>
      <p:sp>
        <p:nvSpPr>
          <p:cNvPr id="3" name="Text 1"/>
          <p:cNvSpPr/>
          <p:nvPr/>
        </p:nvSpPr>
        <p:spPr>
          <a:xfrm>
            <a:off x="844391" y="1543169"/>
            <a:ext cx="2171938" cy="219908"/>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Barlow Medium" pitchFamily="34" charset="0"/>
                <a:ea typeface="Barlow Medium" pitchFamily="34" charset="-122"/>
                <a:cs typeface="Barlow Medium" pitchFamily="34" charset="-120"/>
              </a:rPr>
              <a:t>Dự Án Nghiên Cứu Học Thuật</a:t>
            </a:r>
            <a:endParaRPr lang="en-US" sz="1350" dirty="0"/>
          </a:p>
        </p:txBody>
      </p:sp>
      <p:sp>
        <p:nvSpPr>
          <p:cNvPr id="4" name="Text 2"/>
          <p:cNvSpPr/>
          <p:nvPr/>
        </p:nvSpPr>
        <p:spPr>
          <a:xfrm>
            <a:off x="844391" y="1921312"/>
            <a:ext cx="6277689" cy="253365"/>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Barlow" pitchFamily="34" charset="0"/>
                <a:ea typeface="Barlow" pitchFamily="34" charset="-122"/>
                <a:cs typeface="Barlow" pitchFamily="34" charset="-120"/>
              </a:rPr>
              <a:t>Đại Học York (Vương Quốc Anh)</a:t>
            </a:r>
            <a:endParaRPr lang="en-US" sz="1200" dirty="0"/>
          </a:p>
        </p:txBody>
      </p:sp>
      <p:sp>
        <p:nvSpPr>
          <p:cNvPr id="5" name="Text 3"/>
          <p:cNvSpPr/>
          <p:nvPr/>
        </p:nvSpPr>
        <p:spPr>
          <a:xfrm>
            <a:off x="844391" y="2317075"/>
            <a:ext cx="6277689" cy="1266825"/>
          </a:xfrm>
          <a:prstGeom prst="rect">
            <a:avLst/>
          </a:prstGeom>
          <a:noFill/>
          <a:ln/>
        </p:spPr>
        <p:txBody>
          <a:bodyPr wrap="square" lIns="0" tIns="0" rIns="0" bIns="0" rtlCol="0" anchor="t"/>
          <a:lstStyle/>
          <a:p>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Một trong những dự án tiên phong là tại Đại học York, nơi các nhà nghiên cứu đã phát triển một hệ thống Cognitive Radio dựa trên học máy (machine learning) để quản lý phổ trong các mạng 4G mô phỏng. Hệ thống này sử dụng các thuật toán như Q-learning và Deep Q-Network (DQN) để tự động học cách phân bổ phổ tối ưu. Kết quả cho thấy hiệu suất tăng 25-35% so với các phương pháp truyền thống.</a:t>
            </a:r>
            <a:endParaRPr lang="en-US" sz="1200" dirty="0"/>
          </a:p>
        </p:txBody>
      </p:sp>
      <p:sp>
        <p:nvSpPr>
          <p:cNvPr id="6" name="Text 4"/>
          <p:cNvSpPr/>
          <p:nvPr/>
        </p:nvSpPr>
        <p:spPr>
          <a:xfrm>
            <a:off x="7515939" y="1543169"/>
            <a:ext cx="2512695" cy="219908"/>
          </a:xfrm>
          <a:prstGeom prst="rect">
            <a:avLst/>
          </a:prstGeom>
          <a:noFill/>
          <a:ln/>
        </p:spPr>
        <p:txBody>
          <a:bodyPr wrap="none" lIns="0" tIns="0" rIns="0" bIns="0" rtlCol="0" anchor="t"/>
          <a:lstStyle/>
          <a:p>
            <a:pPr algn="l" indent="0" marL="0">
              <a:lnSpc>
                <a:spcPts val="1700"/>
              </a:lnSpc>
              <a:buNone/>
            </a:pPr>
            <a:r>
              <a:rPr lang="en-US" sz="1350" dirty="0">
                <a:solidFill>
                  <a:srgbClr val="FFFFFF"/>
                </a:solidFill>
                <a:latin typeface="Barlow Medium" pitchFamily="34" charset="0"/>
                <a:ea typeface="Barlow Medium" pitchFamily="34" charset="-122"/>
                <a:cs typeface="Barlow Medium" pitchFamily="34" charset="-120"/>
              </a:rPr>
              <a:t>Triển Khai Thực Tế Của Nhà Mạng</a:t>
            </a:r>
            <a:endParaRPr lang="en-US" sz="1350" dirty="0"/>
          </a:p>
        </p:txBody>
      </p:sp>
      <p:sp>
        <p:nvSpPr>
          <p:cNvPr id="7" name="Text 5"/>
          <p:cNvSpPr/>
          <p:nvPr/>
        </p:nvSpPr>
        <p:spPr>
          <a:xfrm>
            <a:off x="7515939" y="1921312"/>
            <a:ext cx="6277689" cy="253365"/>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Barlow" pitchFamily="34" charset="0"/>
                <a:ea typeface="Barlow" pitchFamily="34" charset="-122"/>
                <a:cs typeface="Barlow" pitchFamily="34" charset="-120"/>
              </a:rPr>
              <a:t>Các Nhà Cung Cấp Dịch Vụ Di Động Lớn</a:t>
            </a:r>
            <a:endParaRPr lang="en-US" sz="1200" dirty="0"/>
          </a:p>
        </p:txBody>
      </p:sp>
      <p:sp>
        <p:nvSpPr>
          <p:cNvPr id="8" name="Text 6"/>
          <p:cNvSpPr/>
          <p:nvPr/>
        </p:nvSpPr>
        <p:spPr>
          <a:xfrm>
            <a:off x="7515939" y="2317075"/>
            <a:ext cx="6277689" cy="1013460"/>
          </a:xfrm>
          <a:prstGeom prst="rect">
            <a:avLst/>
          </a:prstGeom>
          <a:noFill/>
          <a:ln/>
        </p:spPr>
        <p:txBody>
          <a:bodyPr wrap="square" lIns="0" tIns="0" rIns="0" bIns="0" rtlCol="0" anchor="t"/>
          <a:lstStyle/>
          <a:p>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Những nhà mạng hàng đầu như Vodafone, Deutsche Telekom, và AT&amp;T đã bắt đầu thử nghiệm các hệ thống CR trong mạng 4G của họ. Trong một dự án thử nghiệm tại Berlin, Deutsche Telekom đã triển khai CR trong các trạm phát sóng đô thị, dẫn đến giảm tắc nghẽn 20-30% vào giờ cao điểm.</a:t>
            </a:r>
            <a:endParaRPr lang="en-US" sz="1200" dirty="0"/>
          </a:p>
        </p:txBody>
      </p:sp>
      <p:sp>
        <p:nvSpPr>
          <p:cNvPr id="9" name="Text 7"/>
          <p:cNvSpPr/>
          <p:nvPr/>
        </p:nvSpPr>
        <p:spPr>
          <a:xfrm>
            <a:off x="844391" y="3904417"/>
            <a:ext cx="12941618" cy="253365"/>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Barlow" pitchFamily="34" charset="0"/>
                <a:ea typeface="Barlow" pitchFamily="34" charset="-122"/>
                <a:cs typeface="Barlow" pitchFamily="34" charset="-120"/>
              </a:rPr>
              <a:t>Công Nghệ CR Hỗ Trợ Phát Hiện Spectrum Holes</a:t>
            </a:r>
            <a:endParaRPr lang="en-US" sz="1200" dirty="0"/>
          </a:p>
        </p:txBody>
      </p:sp>
      <p:sp>
        <p:nvSpPr>
          <p:cNvPr id="10" name="Text 8"/>
          <p:cNvSpPr/>
          <p:nvPr/>
        </p:nvSpPr>
        <p:spPr>
          <a:xfrm>
            <a:off x="844391" y="4335899"/>
            <a:ext cx="12941618" cy="253365"/>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Một ứng dụng cụ thể trong các dự án này là việc sử dụng các thuật toán phát hiện phổ tần nâng cao. Thay vì đơn giản chỉ đo cường độ tín hiệu (energy detection), các hệ thống hiện đại sử dụng:</a:t>
            </a:r>
            <a:endParaRPr lang="en-US" sz="1200" dirty="0"/>
          </a:p>
        </p:txBody>
      </p:sp>
      <p:sp>
        <p:nvSpPr>
          <p:cNvPr id="11" name="Text 9"/>
          <p:cNvSpPr/>
          <p:nvPr/>
        </p:nvSpPr>
        <p:spPr>
          <a:xfrm>
            <a:off x="844391" y="4767382"/>
            <a:ext cx="12941618" cy="253365"/>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E5E0DF"/>
                </a:solidFill>
                <a:latin typeface="Barlow" pitchFamily="34" charset="0"/>
                <a:ea typeface="Barlow" pitchFamily="34" charset="-122"/>
                <a:cs typeface="Barlow" pitchFamily="34" charset="-120"/>
              </a:rPr>
              <a:t>Matched Filtering:</a:t>
            </a:r>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 Nhận dạng các tín hiệu cụ thể bằng cách so sánh với các mẫu đã biết</a:t>
            </a:r>
            <a:endParaRPr lang="en-US" sz="1200" dirty="0"/>
          </a:p>
        </p:txBody>
      </p:sp>
      <p:sp>
        <p:nvSpPr>
          <p:cNvPr id="12" name="Text 10"/>
          <p:cNvSpPr/>
          <p:nvPr/>
        </p:nvSpPr>
        <p:spPr>
          <a:xfrm>
            <a:off x="844391" y="5076111"/>
            <a:ext cx="12941618" cy="253365"/>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E5E0DF"/>
                </a:solidFill>
                <a:latin typeface="Barlow" pitchFamily="34" charset="0"/>
                <a:ea typeface="Barlow" pitchFamily="34" charset="-122"/>
                <a:cs typeface="Barlow" pitchFamily="34" charset="-120"/>
              </a:rPr>
              <a:t>Feature Detection:</a:t>
            </a:r>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 Phát hiện các đặc điểm độc đáo của tín hiệu như bandwidth, modulation type</a:t>
            </a:r>
            <a:endParaRPr lang="en-US" sz="1200" dirty="0"/>
          </a:p>
        </p:txBody>
      </p:sp>
      <p:sp>
        <p:nvSpPr>
          <p:cNvPr id="13" name="Text 11"/>
          <p:cNvSpPr/>
          <p:nvPr/>
        </p:nvSpPr>
        <p:spPr>
          <a:xfrm>
            <a:off x="844391" y="5384840"/>
            <a:ext cx="12941618" cy="253365"/>
          </a:xfrm>
          <a:prstGeom prst="rect">
            <a:avLst/>
          </a:prstGeom>
          <a:noFill/>
          <a:ln/>
        </p:spPr>
        <p:txBody>
          <a:bodyPr wrap="none" lIns="0" tIns="0" rIns="0" bIns="0" rtlCol="0" anchor="t"/>
          <a:lstStyle/>
          <a:p>
            <a:pPr algn="l" marL="342900" indent="-342900">
              <a:lnSpc>
                <a:spcPts val="1950"/>
              </a:lnSpc>
              <a:buSzPct val="100000"/>
              <a:buChar char="•"/>
            </a:pPr>
            <a:r>
              <a:rPr lang="en-US" sz="1200" b="1" dirty="0">
                <a:solidFill>
                  <a:srgbClr val="E5E0DF"/>
                </a:solidFill>
                <a:latin typeface="Barlow" pitchFamily="34" charset="0"/>
                <a:ea typeface="Barlow" pitchFamily="34" charset="-122"/>
                <a:cs typeface="Barlow" pitchFamily="34" charset="-120"/>
              </a:rPr>
              <a:t>Cyclostationary Feature Detection:</a:t>
            </a:r>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 Tìm kiếm các mẫu tuần hoàn trong tín hiệu</a:t>
            </a:r>
            <a:endParaRPr lang="en-US" sz="1200" dirty="0"/>
          </a:p>
        </p:txBody>
      </p:sp>
      <p:sp>
        <p:nvSpPr>
          <p:cNvPr id="14" name="Text 12"/>
          <p:cNvSpPr/>
          <p:nvPr/>
        </p:nvSpPr>
        <p:spPr>
          <a:xfrm>
            <a:off x="844391" y="5816322"/>
            <a:ext cx="12941618" cy="253365"/>
          </a:xfrm>
          <a:prstGeom prst="rect">
            <a:avLst/>
          </a:prstGeom>
          <a:noFill/>
          <a:ln/>
        </p:spPr>
        <p:txBody>
          <a:bodyPr wrap="none" lIns="0" tIns="0" rIns="0" bIns="0" rtlCol="0" anchor="t"/>
          <a:lstStyle/>
          <a:p>
            <a:pPr algn="l" indent="0" marL="0">
              <a:lnSpc>
                <a:spcPts val="1950"/>
              </a:lnSpc>
              <a:buNone/>
            </a:pPr>
            <a:r>
              <a:rPr lang="en-US" sz="1200" b="1" dirty="0">
                <a:solidFill>
                  <a:srgbClr val="E5E0DF"/>
                </a:solidFill>
                <a:latin typeface="Barlow" pitchFamily="34" charset="0"/>
                <a:ea typeface="Barlow" pitchFamily="34" charset="-122"/>
                <a:cs typeface="Barlow" pitchFamily="34" charset="-120"/>
              </a:rPr>
              <a:t>Kết Quả Khả Quan</a:t>
            </a:r>
            <a:endParaRPr lang="en-US" sz="1200" dirty="0"/>
          </a:p>
        </p:txBody>
      </p:sp>
      <p:sp>
        <p:nvSpPr>
          <p:cNvPr id="15" name="Text 13"/>
          <p:cNvSpPr/>
          <p:nvPr/>
        </p:nvSpPr>
        <p:spPr>
          <a:xfrm>
            <a:off x="844391" y="6247805"/>
            <a:ext cx="12941618" cy="253365"/>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Các nghiên cứu và triển khai thực tế đều cho thấy rằng Cognitive Radio có khả năng:</a:t>
            </a:r>
            <a:endParaRPr lang="en-US" sz="1200" dirty="0"/>
          </a:p>
        </p:txBody>
      </p:sp>
      <p:sp>
        <p:nvSpPr>
          <p:cNvPr id="16" name="Shape 14"/>
          <p:cNvSpPr/>
          <p:nvPr/>
        </p:nvSpPr>
        <p:spPr>
          <a:xfrm>
            <a:off x="844391" y="6679287"/>
            <a:ext cx="356235" cy="356235"/>
          </a:xfrm>
          <a:prstGeom prst="roundRect">
            <a:avLst>
              <a:gd name="adj" fmla="val 18667"/>
            </a:avLst>
          </a:prstGeom>
          <a:solidFill>
            <a:srgbClr val="790709"/>
          </a:solidFill>
          <a:ln w="7620">
            <a:solidFill>
              <a:srgbClr val="922022"/>
            </a:solidFill>
            <a:prstDash val="solid"/>
          </a:ln>
        </p:spPr>
      </p:sp>
      <p:sp>
        <p:nvSpPr>
          <p:cNvPr id="17" name="Text 15"/>
          <p:cNvSpPr/>
          <p:nvPr/>
        </p:nvSpPr>
        <p:spPr>
          <a:xfrm>
            <a:off x="916960" y="6725483"/>
            <a:ext cx="211098" cy="263843"/>
          </a:xfrm>
          <a:prstGeom prst="rect">
            <a:avLst/>
          </a:prstGeom>
          <a:noFill/>
          <a:ln/>
        </p:spPr>
        <p:txBody>
          <a:bodyPr wrap="none" lIns="0" tIns="0" rIns="0" bIns="0" rtlCol="0" anchor="t"/>
          <a:lstStyle/>
          <a:p>
            <a:pPr algn="ctr" indent="0" marL="0">
              <a:lnSpc>
                <a:spcPts val="1650"/>
              </a:lnSpc>
              <a:buNone/>
            </a:pPr>
            <a:r>
              <a:rPr lang="en-US" sz="1650" dirty="0">
                <a:solidFill>
                  <a:srgbClr val="E5E0DF"/>
                </a:solidFill>
                <a:latin typeface="Barlow Medium" pitchFamily="34" charset="0"/>
                <a:ea typeface="Barlow Medium" pitchFamily="34" charset="-122"/>
                <a:cs typeface="Barlow Medium" pitchFamily="34" charset="-120"/>
              </a:rPr>
              <a:t>1</a:t>
            </a:r>
            <a:endParaRPr lang="en-US" sz="1650" dirty="0"/>
          </a:p>
        </p:txBody>
      </p:sp>
      <p:sp>
        <p:nvSpPr>
          <p:cNvPr id="18" name="Text 16"/>
          <p:cNvSpPr/>
          <p:nvPr/>
        </p:nvSpPr>
        <p:spPr>
          <a:xfrm>
            <a:off x="1358860" y="6733699"/>
            <a:ext cx="3667482" cy="439817"/>
          </a:xfrm>
          <a:prstGeom prst="rect">
            <a:avLst/>
          </a:prstGeom>
          <a:noFill/>
          <a:ln/>
        </p:spPr>
        <p:txBody>
          <a:bodyPr wrap="square" lIns="0" tIns="0" rIns="0" bIns="0" rtlCol="0" anchor="t"/>
          <a:lstStyle/>
          <a:p>
            <a:pPr algn="l" indent="0" marL="0">
              <a:lnSpc>
                <a:spcPts val="1700"/>
              </a:lnSpc>
              <a:buNone/>
            </a:pPr>
            <a:r>
              <a:rPr lang="en-US" sz="1350" dirty="0">
                <a:solidFill>
                  <a:srgbClr val="E5E0DF"/>
                </a:solidFill>
                <a:latin typeface="Barlow Medium" pitchFamily="34" charset="0"/>
                <a:ea typeface="Barlow Medium" pitchFamily="34" charset="-122"/>
                <a:cs typeface="Barlow Medium" pitchFamily="34" charset="-120"/>
              </a:rPr>
              <a:t>Phát Hiện Spectrum Holes Với Độ Chính Xác 95%</a:t>
            </a:r>
            <a:endParaRPr lang="en-US" sz="1350" dirty="0"/>
          </a:p>
        </p:txBody>
      </p:sp>
      <p:sp>
        <p:nvSpPr>
          <p:cNvPr id="19" name="Text 17"/>
          <p:cNvSpPr/>
          <p:nvPr/>
        </p:nvSpPr>
        <p:spPr>
          <a:xfrm>
            <a:off x="1358860" y="7268408"/>
            <a:ext cx="3667482" cy="253365"/>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Sử dụng các thuật toán advanced detection</a:t>
            </a:r>
            <a:endParaRPr lang="en-US" sz="1200" dirty="0"/>
          </a:p>
        </p:txBody>
      </p:sp>
      <p:sp>
        <p:nvSpPr>
          <p:cNvPr id="20" name="Shape 18"/>
          <p:cNvSpPr/>
          <p:nvPr/>
        </p:nvSpPr>
        <p:spPr>
          <a:xfrm>
            <a:off x="5224224" y="6679287"/>
            <a:ext cx="356235" cy="356235"/>
          </a:xfrm>
          <a:prstGeom prst="roundRect">
            <a:avLst>
              <a:gd name="adj" fmla="val 18667"/>
            </a:avLst>
          </a:prstGeom>
          <a:solidFill>
            <a:srgbClr val="790709"/>
          </a:solidFill>
          <a:ln w="7620">
            <a:solidFill>
              <a:srgbClr val="922022"/>
            </a:solidFill>
            <a:prstDash val="solid"/>
          </a:ln>
        </p:spPr>
      </p:sp>
      <p:sp>
        <p:nvSpPr>
          <p:cNvPr id="21" name="Text 19"/>
          <p:cNvSpPr/>
          <p:nvPr/>
        </p:nvSpPr>
        <p:spPr>
          <a:xfrm>
            <a:off x="5296793" y="6725483"/>
            <a:ext cx="211098" cy="263843"/>
          </a:xfrm>
          <a:prstGeom prst="rect">
            <a:avLst/>
          </a:prstGeom>
          <a:noFill/>
          <a:ln/>
        </p:spPr>
        <p:txBody>
          <a:bodyPr wrap="none" lIns="0" tIns="0" rIns="0" bIns="0" rtlCol="0" anchor="t"/>
          <a:lstStyle/>
          <a:p>
            <a:pPr algn="ctr" indent="0" marL="0">
              <a:lnSpc>
                <a:spcPts val="1650"/>
              </a:lnSpc>
              <a:buNone/>
            </a:pPr>
            <a:r>
              <a:rPr lang="en-US" sz="1650" dirty="0">
                <a:solidFill>
                  <a:srgbClr val="E5E0DF"/>
                </a:solidFill>
                <a:latin typeface="Barlow Medium" pitchFamily="34" charset="0"/>
                <a:ea typeface="Barlow Medium" pitchFamily="34" charset="-122"/>
                <a:cs typeface="Barlow Medium" pitchFamily="34" charset="-120"/>
              </a:rPr>
              <a:t>2</a:t>
            </a:r>
            <a:endParaRPr lang="en-US" sz="1650" dirty="0"/>
          </a:p>
        </p:txBody>
      </p:sp>
      <p:sp>
        <p:nvSpPr>
          <p:cNvPr id="22" name="Text 20"/>
          <p:cNvSpPr/>
          <p:nvPr/>
        </p:nvSpPr>
        <p:spPr>
          <a:xfrm>
            <a:off x="5738693" y="6733699"/>
            <a:ext cx="3056215" cy="219908"/>
          </a:xfrm>
          <a:prstGeom prst="rect">
            <a:avLst/>
          </a:prstGeom>
          <a:noFill/>
          <a:ln/>
        </p:spPr>
        <p:txBody>
          <a:bodyPr wrap="none" lIns="0" tIns="0" rIns="0" bIns="0" rtlCol="0" anchor="t"/>
          <a:lstStyle/>
          <a:p>
            <a:pPr algn="l" indent="0" marL="0">
              <a:lnSpc>
                <a:spcPts val="1700"/>
              </a:lnSpc>
              <a:buNone/>
            </a:pPr>
            <a:r>
              <a:rPr lang="en-US" sz="1350" dirty="0">
                <a:solidFill>
                  <a:srgbClr val="E5E0DF"/>
                </a:solidFill>
                <a:latin typeface="Barlow Medium" pitchFamily="34" charset="0"/>
                <a:ea typeface="Barlow Medium" pitchFamily="34" charset="-122"/>
                <a:cs typeface="Barlow Medium" pitchFamily="34" charset="-120"/>
              </a:rPr>
              <a:t>Giảm Thời Gian Chiếm Dụng Phổ 30-40%</a:t>
            </a:r>
            <a:endParaRPr lang="en-US" sz="1350" dirty="0"/>
          </a:p>
        </p:txBody>
      </p:sp>
      <p:sp>
        <p:nvSpPr>
          <p:cNvPr id="23" name="Text 21"/>
          <p:cNvSpPr/>
          <p:nvPr/>
        </p:nvSpPr>
        <p:spPr>
          <a:xfrm>
            <a:off x="5738693" y="7048500"/>
            <a:ext cx="3667482" cy="253365"/>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Cho phép chia sẻ phổ hiệu quả hơn</a:t>
            </a:r>
            <a:endParaRPr lang="en-US" sz="1200" dirty="0"/>
          </a:p>
        </p:txBody>
      </p:sp>
      <p:sp>
        <p:nvSpPr>
          <p:cNvPr id="24" name="Shape 22"/>
          <p:cNvSpPr/>
          <p:nvPr/>
        </p:nvSpPr>
        <p:spPr>
          <a:xfrm>
            <a:off x="9604058" y="6679287"/>
            <a:ext cx="356235" cy="356235"/>
          </a:xfrm>
          <a:prstGeom prst="roundRect">
            <a:avLst>
              <a:gd name="adj" fmla="val 18667"/>
            </a:avLst>
          </a:prstGeom>
          <a:solidFill>
            <a:srgbClr val="790709"/>
          </a:solidFill>
          <a:ln w="7620">
            <a:solidFill>
              <a:srgbClr val="922022"/>
            </a:solidFill>
            <a:prstDash val="solid"/>
          </a:ln>
        </p:spPr>
      </p:sp>
      <p:sp>
        <p:nvSpPr>
          <p:cNvPr id="25" name="Text 23"/>
          <p:cNvSpPr/>
          <p:nvPr/>
        </p:nvSpPr>
        <p:spPr>
          <a:xfrm>
            <a:off x="9676626" y="6725483"/>
            <a:ext cx="211098" cy="263843"/>
          </a:xfrm>
          <a:prstGeom prst="rect">
            <a:avLst/>
          </a:prstGeom>
          <a:noFill/>
          <a:ln/>
        </p:spPr>
        <p:txBody>
          <a:bodyPr wrap="none" lIns="0" tIns="0" rIns="0" bIns="0" rtlCol="0" anchor="t"/>
          <a:lstStyle/>
          <a:p>
            <a:pPr algn="ctr" indent="0" marL="0">
              <a:lnSpc>
                <a:spcPts val="1650"/>
              </a:lnSpc>
              <a:buNone/>
            </a:pPr>
            <a:r>
              <a:rPr lang="en-US" sz="1650" dirty="0">
                <a:solidFill>
                  <a:srgbClr val="E5E0DF"/>
                </a:solidFill>
                <a:latin typeface="Barlow Medium" pitchFamily="34" charset="0"/>
                <a:ea typeface="Barlow Medium" pitchFamily="34" charset="-122"/>
                <a:cs typeface="Barlow Medium" pitchFamily="34" charset="-120"/>
              </a:rPr>
              <a:t>3</a:t>
            </a:r>
            <a:endParaRPr lang="en-US" sz="1650" dirty="0"/>
          </a:p>
        </p:txBody>
      </p:sp>
      <p:sp>
        <p:nvSpPr>
          <p:cNvPr id="26" name="Text 24"/>
          <p:cNvSpPr/>
          <p:nvPr/>
        </p:nvSpPr>
        <p:spPr>
          <a:xfrm>
            <a:off x="10118527" y="6733699"/>
            <a:ext cx="3112175" cy="219908"/>
          </a:xfrm>
          <a:prstGeom prst="rect">
            <a:avLst/>
          </a:prstGeom>
          <a:noFill/>
          <a:ln/>
        </p:spPr>
        <p:txBody>
          <a:bodyPr wrap="none" lIns="0" tIns="0" rIns="0" bIns="0" rtlCol="0" anchor="t"/>
          <a:lstStyle/>
          <a:p>
            <a:pPr algn="l" indent="0" marL="0">
              <a:lnSpc>
                <a:spcPts val="1700"/>
              </a:lnSpc>
              <a:buNone/>
            </a:pPr>
            <a:r>
              <a:rPr lang="en-US" sz="1350" dirty="0">
                <a:solidFill>
                  <a:srgbClr val="E5E0DF"/>
                </a:solidFill>
                <a:latin typeface="Barlow Medium" pitchFamily="34" charset="0"/>
                <a:ea typeface="Barlow Medium" pitchFamily="34" charset="-122"/>
                <a:cs typeface="Barlow Medium" pitchFamily="34" charset="-120"/>
              </a:rPr>
              <a:t>Cải Thiện Throughput Tổng Cộng 25-50%</a:t>
            </a:r>
            <a:endParaRPr lang="en-US" sz="1350" dirty="0"/>
          </a:p>
        </p:txBody>
      </p:sp>
      <p:sp>
        <p:nvSpPr>
          <p:cNvPr id="27" name="Text 25"/>
          <p:cNvSpPr/>
          <p:nvPr/>
        </p:nvSpPr>
        <p:spPr>
          <a:xfrm>
            <a:off x="10118527" y="7048500"/>
            <a:ext cx="3667482" cy="253365"/>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Barlow" pitchFamily="34" charset="0"/>
                <a:ea typeface="Barlow" pitchFamily="34" charset="-122"/>
                <a:cs typeface="Barlow" pitchFamily="34" charset="-120"/>
              </a:rPr>
              <a:t>Tăng cung lượng dữ liệu có thể truyền</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9867" y="577453"/>
            <a:ext cx="5841325" cy="379214"/>
          </a:xfrm>
          <a:prstGeom prst="rect">
            <a:avLst/>
          </a:prstGeom>
          <a:noFill/>
          <a:ln/>
        </p:spPr>
        <p:txBody>
          <a:bodyPr wrap="none" lIns="0" tIns="0" rIns="0" bIns="0" rtlCol="0" anchor="t"/>
          <a:lstStyle/>
          <a:p>
            <a:pPr algn="l" indent="0" marL="0">
              <a:lnSpc>
                <a:spcPts val="2950"/>
              </a:lnSpc>
              <a:buNone/>
            </a:pPr>
            <a:r>
              <a:rPr lang="en-US" sz="2350" dirty="0">
                <a:solidFill>
                  <a:srgbClr val="FFFFFF"/>
                </a:solidFill>
                <a:latin typeface="Barlow Medium" pitchFamily="34" charset="0"/>
                <a:ea typeface="Barlow Medium" pitchFamily="34" charset="-122"/>
                <a:cs typeface="Barlow Medium" pitchFamily="34" charset="-120"/>
              </a:rPr>
              <a:t>Lợi Ích Nổi Bật Của Cognitive Radio Trong 4G</a:t>
            </a:r>
            <a:endParaRPr lang="en-US" sz="2350" dirty="0"/>
          </a:p>
        </p:txBody>
      </p:sp>
      <p:sp>
        <p:nvSpPr>
          <p:cNvPr id="3" name="Text 1"/>
          <p:cNvSpPr/>
          <p:nvPr/>
        </p:nvSpPr>
        <p:spPr>
          <a:xfrm>
            <a:off x="839867" y="1229558"/>
            <a:ext cx="12950666" cy="218242"/>
          </a:xfrm>
          <a:prstGeom prst="rect">
            <a:avLst/>
          </a:prstGeom>
          <a:noFill/>
          <a:ln/>
        </p:spPr>
        <p:txBody>
          <a:bodyPr wrap="none" lIns="0" tIns="0" rIns="0" bIns="0" rtlCol="0" anchor="t"/>
          <a:lstStyle/>
          <a:p>
            <a:pPr algn="l" indent="0" marL="0">
              <a:lnSpc>
                <a:spcPts val="1700"/>
              </a:lnSpc>
              <a:buNone/>
            </a:pPr>
            <a:r>
              <a:rPr lang="en-US" sz="1050" b="1" dirty="0">
                <a:solidFill>
                  <a:srgbClr val="E5E0DF"/>
                </a:solidFill>
                <a:latin typeface="Barlow" pitchFamily="34" charset="0"/>
                <a:ea typeface="Barlow" pitchFamily="34" charset="-122"/>
                <a:cs typeface="Barlow" pitchFamily="34" charset="-120"/>
              </a:rPr>
              <a:t>Tăng Cường Hiệu Suất Phổ Tần</a:t>
            </a:r>
            <a:endParaRPr lang="en-US" sz="1050" dirty="0"/>
          </a:p>
        </p:txBody>
      </p:sp>
      <p:sp>
        <p:nvSpPr>
          <p:cNvPr id="4" name="Text 2"/>
          <p:cNvSpPr/>
          <p:nvPr/>
        </p:nvSpPr>
        <p:spPr>
          <a:xfrm>
            <a:off x="839867" y="1601272"/>
            <a:ext cx="12950666" cy="436483"/>
          </a:xfrm>
          <a:prstGeom prst="rect">
            <a:avLst/>
          </a:prstGeom>
          <a:noFill/>
          <a:ln/>
        </p:spPr>
        <p:txBody>
          <a:bodyPr wrap="square" lIns="0" tIns="0" rIns="0" bIns="0" rtlCol="0" anchor="t"/>
          <a:lstStyle/>
          <a:p>
            <a:pPr algn="l" indent="0" marL="0">
              <a:lnSpc>
                <a:spcPts val="1700"/>
              </a:lnSpc>
              <a:buNone/>
            </a:pPr>
            <a:r>
              <a:rPr lang="en-US" sz="1050" dirty="0">
                <a:solidFill>
                  <a:srgbClr val="E5E0DF"/>
                </a:solidFill>
                <a:latin typeface="Barlow" pitchFamily="34" charset="0"/>
                <a:ea typeface="Barlow" pitchFamily="34" charset="-122"/>
                <a:cs typeface="Barlow" pitchFamily="34" charset="-120"/>
              </a:rPr>
              <a:t>Lợi ích quan trọng nhất là tăng đáng kể hiệu suất sử dụng phổ (spectrum efficiency). Các nghiên cứu khoa học cho thấy rằng Cognitive Radio có thể tăng hiệu suất từ 15-20% lên 30-40% hoặc thậm chí 50% trong một số trường hợp. Điều này có nghĩa là cùng một lượng phổ tần, chúng ta có thể truyền 2-3 lần nhiều dữ liệu.</a:t>
            </a:r>
            <a:endParaRPr lang="en-US" sz="1050" dirty="0"/>
          </a:p>
        </p:txBody>
      </p:sp>
      <p:sp>
        <p:nvSpPr>
          <p:cNvPr id="5" name="Text 3"/>
          <p:cNvSpPr/>
          <p:nvPr/>
        </p:nvSpPr>
        <p:spPr>
          <a:xfrm>
            <a:off x="839867" y="2259449"/>
            <a:ext cx="4203144" cy="450413"/>
          </a:xfrm>
          <a:prstGeom prst="rect">
            <a:avLst/>
          </a:prstGeom>
          <a:noFill/>
          <a:ln/>
        </p:spPr>
        <p:txBody>
          <a:bodyPr wrap="none" lIns="0" tIns="0" rIns="0" bIns="0" rtlCol="0" anchor="t"/>
          <a:lstStyle/>
          <a:p>
            <a:pPr algn="ctr" indent="0" marL="0">
              <a:lnSpc>
                <a:spcPts val="3500"/>
              </a:lnSpc>
              <a:buNone/>
            </a:pPr>
            <a:r>
              <a:rPr lang="en-US" sz="3500" dirty="0">
                <a:solidFill>
                  <a:srgbClr val="E5E0DF"/>
                </a:solidFill>
                <a:latin typeface="Barlow Medium" pitchFamily="34" charset="0"/>
                <a:ea typeface="Barlow Medium" pitchFamily="34" charset="-122"/>
                <a:cs typeface="Barlow Medium" pitchFamily="34" charset="-120"/>
              </a:rPr>
              <a:t>30-40%</a:t>
            </a:r>
            <a:endParaRPr lang="en-US" sz="3500" dirty="0"/>
          </a:p>
        </p:txBody>
      </p:sp>
      <p:sp>
        <p:nvSpPr>
          <p:cNvPr id="6" name="Text 4"/>
          <p:cNvSpPr/>
          <p:nvPr/>
        </p:nvSpPr>
        <p:spPr>
          <a:xfrm>
            <a:off x="2183130" y="2880360"/>
            <a:ext cx="1516499" cy="189548"/>
          </a:xfrm>
          <a:prstGeom prst="rect">
            <a:avLst/>
          </a:prstGeom>
          <a:noFill/>
          <a:ln/>
        </p:spPr>
        <p:txBody>
          <a:bodyPr wrap="none" lIns="0" tIns="0" rIns="0" bIns="0" rtlCol="0" anchor="t"/>
          <a:lstStyle/>
          <a:p>
            <a:pPr algn="ctr" indent="0" marL="0">
              <a:lnSpc>
                <a:spcPts val="1450"/>
              </a:lnSpc>
              <a:buNone/>
            </a:pPr>
            <a:r>
              <a:rPr lang="en-US" sz="1150" dirty="0">
                <a:solidFill>
                  <a:srgbClr val="E5E0DF"/>
                </a:solidFill>
                <a:latin typeface="Barlow Medium" pitchFamily="34" charset="0"/>
                <a:ea typeface="Barlow Medium" pitchFamily="34" charset="-122"/>
                <a:cs typeface="Barlow Medium" pitchFamily="34" charset="-120"/>
              </a:rPr>
              <a:t>Tăng Hiệu Suất Phổ</a:t>
            </a:r>
            <a:endParaRPr lang="en-US" sz="1150" dirty="0"/>
          </a:p>
        </p:txBody>
      </p:sp>
      <p:sp>
        <p:nvSpPr>
          <p:cNvPr id="7" name="Text 5"/>
          <p:cNvSpPr/>
          <p:nvPr/>
        </p:nvSpPr>
        <p:spPr>
          <a:xfrm>
            <a:off x="839867" y="3151703"/>
            <a:ext cx="4203144" cy="218242"/>
          </a:xfrm>
          <a:prstGeom prst="rect">
            <a:avLst/>
          </a:prstGeom>
          <a:noFill/>
          <a:ln/>
        </p:spPr>
        <p:txBody>
          <a:bodyPr wrap="none" lIns="0" tIns="0" rIns="0" bIns="0" rtlCol="0" anchor="t"/>
          <a:lstStyle/>
          <a:p>
            <a:pPr algn="ctr" indent="0" marL="0">
              <a:lnSpc>
                <a:spcPts val="1700"/>
              </a:lnSpc>
              <a:buNone/>
            </a:pPr>
            <a:r>
              <a:rPr lang="en-US" sz="1050" dirty="0">
                <a:solidFill>
                  <a:srgbClr val="E5E0DF"/>
                </a:solidFill>
                <a:latin typeface="Barlow" pitchFamily="34" charset="0"/>
                <a:ea typeface="Barlow" pitchFamily="34" charset="-122"/>
                <a:cs typeface="Barlow" pitchFamily="34" charset="-120"/>
              </a:rPr>
              <a:t>So với các hệ thống truyền thống</a:t>
            </a:r>
            <a:endParaRPr lang="en-US" sz="1050" dirty="0"/>
          </a:p>
        </p:txBody>
      </p:sp>
      <p:sp>
        <p:nvSpPr>
          <p:cNvPr id="8" name="Text 6"/>
          <p:cNvSpPr/>
          <p:nvPr/>
        </p:nvSpPr>
        <p:spPr>
          <a:xfrm>
            <a:off x="5213628" y="2259449"/>
            <a:ext cx="4203144" cy="450413"/>
          </a:xfrm>
          <a:prstGeom prst="rect">
            <a:avLst/>
          </a:prstGeom>
          <a:noFill/>
          <a:ln/>
        </p:spPr>
        <p:txBody>
          <a:bodyPr wrap="none" lIns="0" tIns="0" rIns="0" bIns="0" rtlCol="0" anchor="t"/>
          <a:lstStyle/>
          <a:p>
            <a:pPr algn="ctr" indent="0" marL="0">
              <a:lnSpc>
                <a:spcPts val="3500"/>
              </a:lnSpc>
              <a:buNone/>
            </a:pPr>
            <a:r>
              <a:rPr lang="en-US" sz="3500" dirty="0">
                <a:solidFill>
                  <a:srgbClr val="E5E0DF"/>
                </a:solidFill>
                <a:latin typeface="Barlow Medium" pitchFamily="34" charset="0"/>
                <a:ea typeface="Barlow Medium" pitchFamily="34" charset="-122"/>
                <a:cs typeface="Barlow Medium" pitchFamily="34" charset="-120"/>
              </a:rPr>
              <a:t>50%</a:t>
            </a:r>
            <a:endParaRPr lang="en-US" sz="3500" dirty="0"/>
          </a:p>
        </p:txBody>
      </p:sp>
      <p:sp>
        <p:nvSpPr>
          <p:cNvPr id="9" name="Text 7"/>
          <p:cNvSpPr/>
          <p:nvPr/>
        </p:nvSpPr>
        <p:spPr>
          <a:xfrm>
            <a:off x="6556891" y="2880360"/>
            <a:ext cx="1516499" cy="189548"/>
          </a:xfrm>
          <a:prstGeom prst="rect">
            <a:avLst/>
          </a:prstGeom>
          <a:noFill/>
          <a:ln/>
        </p:spPr>
        <p:txBody>
          <a:bodyPr wrap="none" lIns="0" tIns="0" rIns="0" bIns="0" rtlCol="0" anchor="t"/>
          <a:lstStyle/>
          <a:p>
            <a:pPr algn="ctr" indent="0" marL="0">
              <a:lnSpc>
                <a:spcPts val="1450"/>
              </a:lnSpc>
              <a:buNone/>
            </a:pPr>
            <a:r>
              <a:rPr lang="en-US" sz="1150" dirty="0">
                <a:solidFill>
                  <a:srgbClr val="E5E0DF"/>
                </a:solidFill>
                <a:latin typeface="Barlow Medium" pitchFamily="34" charset="0"/>
                <a:ea typeface="Barlow Medium" pitchFamily="34" charset="-122"/>
                <a:cs typeface="Barlow Medium" pitchFamily="34" charset="-120"/>
              </a:rPr>
              <a:t>Giảm Tắc Nghẽn</a:t>
            </a:r>
            <a:endParaRPr lang="en-US" sz="1150" dirty="0"/>
          </a:p>
        </p:txBody>
      </p:sp>
      <p:sp>
        <p:nvSpPr>
          <p:cNvPr id="10" name="Text 8"/>
          <p:cNvSpPr/>
          <p:nvPr/>
        </p:nvSpPr>
        <p:spPr>
          <a:xfrm>
            <a:off x="5213628" y="3151703"/>
            <a:ext cx="4203144" cy="218242"/>
          </a:xfrm>
          <a:prstGeom prst="rect">
            <a:avLst/>
          </a:prstGeom>
          <a:noFill/>
          <a:ln/>
        </p:spPr>
        <p:txBody>
          <a:bodyPr wrap="none" lIns="0" tIns="0" rIns="0" bIns="0" rtlCol="0" anchor="t"/>
          <a:lstStyle/>
          <a:p>
            <a:pPr algn="ctr" indent="0" marL="0">
              <a:lnSpc>
                <a:spcPts val="1700"/>
              </a:lnSpc>
              <a:buNone/>
            </a:pPr>
            <a:r>
              <a:rPr lang="en-US" sz="1050" dirty="0">
                <a:solidFill>
                  <a:srgbClr val="E5E0DF"/>
                </a:solidFill>
                <a:latin typeface="Barlow" pitchFamily="34" charset="0"/>
                <a:ea typeface="Barlow" pitchFamily="34" charset="-122"/>
                <a:cs typeface="Barlow" pitchFamily="34" charset="-120"/>
              </a:rPr>
              <a:t>Trong các khu vực cao điểm</a:t>
            </a:r>
            <a:endParaRPr lang="en-US" sz="1050" dirty="0"/>
          </a:p>
        </p:txBody>
      </p:sp>
      <p:sp>
        <p:nvSpPr>
          <p:cNvPr id="11" name="Text 9"/>
          <p:cNvSpPr/>
          <p:nvPr/>
        </p:nvSpPr>
        <p:spPr>
          <a:xfrm>
            <a:off x="9587389" y="2259449"/>
            <a:ext cx="4203144" cy="450413"/>
          </a:xfrm>
          <a:prstGeom prst="rect">
            <a:avLst/>
          </a:prstGeom>
          <a:noFill/>
          <a:ln/>
        </p:spPr>
        <p:txBody>
          <a:bodyPr wrap="none" lIns="0" tIns="0" rIns="0" bIns="0" rtlCol="0" anchor="t"/>
          <a:lstStyle/>
          <a:p>
            <a:pPr algn="ctr" indent="0" marL="0">
              <a:lnSpc>
                <a:spcPts val="3500"/>
              </a:lnSpc>
              <a:buNone/>
            </a:pPr>
            <a:r>
              <a:rPr lang="en-US" sz="3500" dirty="0">
                <a:solidFill>
                  <a:srgbClr val="E5E0DF"/>
                </a:solidFill>
                <a:latin typeface="Barlow Medium" pitchFamily="34" charset="0"/>
                <a:ea typeface="Barlow Medium" pitchFamily="34" charset="-122"/>
                <a:cs typeface="Barlow Medium" pitchFamily="34" charset="-120"/>
              </a:rPr>
              <a:t>20-30%</a:t>
            </a:r>
            <a:endParaRPr lang="en-US" sz="3500" dirty="0"/>
          </a:p>
        </p:txBody>
      </p:sp>
      <p:sp>
        <p:nvSpPr>
          <p:cNvPr id="12" name="Text 10"/>
          <p:cNvSpPr/>
          <p:nvPr/>
        </p:nvSpPr>
        <p:spPr>
          <a:xfrm>
            <a:off x="10930652" y="2880360"/>
            <a:ext cx="1516499" cy="189548"/>
          </a:xfrm>
          <a:prstGeom prst="rect">
            <a:avLst/>
          </a:prstGeom>
          <a:noFill/>
          <a:ln/>
        </p:spPr>
        <p:txBody>
          <a:bodyPr wrap="none" lIns="0" tIns="0" rIns="0" bIns="0" rtlCol="0" anchor="t"/>
          <a:lstStyle/>
          <a:p>
            <a:pPr algn="ctr" indent="0" marL="0">
              <a:lnSpc>
                <a:spcPts val="1450"/>
              </a:lnSpc>
              <a:buNone/>
            </a:pPr>
            <a:r>
              <a:rPr lang="en-US" sz="1150" dirty="0">
                <a:solidFill>
                  <a:srgbClr val="E5E0DF"/>
                </a:solidFill>
                <a:latin typeface="Barlow Medium" pitchFamily="34" charset="0"/>
                <a:ea typeface="Barlow Medium" pitchFamily="34" charset="-122"/>
                <a:cs typeface="Barlow Medium" pitchFamily="34" charset="-120"/>
              </a:rPr>
              <a:t>Giảm Tiêu Thụ Điện</a:t>
            </a:r>
            <a:endParaRPr lang="en-US" sz="1150" dirty="0"/>
          </a:p>
        </p:txBody>
      </p:sp>
      <p:sp>
        <p:nvSpPr>
          <p:cNvPr id="13" name="Text 11"/>
          <p:cNvSpPr/>
          <p:nvPr/>
        </p:nvSpPr>
        <p:spPr>
          <a:xfrm>
            <a:off x="9587389" y="3151703"/>
            <a:ext cx="4203144" cy="218242"/>
          </a:xfrm>
          <a:prstGeom prst="rect">
            <a:avLst/>
          </a:prstGeom>
          <a:noFill/>
          <a:ln/>
        </p:spPr>
        <p:txBody>
          <a:bodyPr wrap="none" lIns="0" tIns="0" rIns="0" bIns="0" rtlCol="0" anchor="t"/>
          <a:lstStyle/>
          <a:p>
            <a:pPr algn="ctr" indent="0" marL="0">
              <a:lnSpc>
                <a:spcPts val="1700"/>
              </a:lnSpc>
              <a:buNone/>
            </a:pPr>
            <a:r>
              <a:rPr lang="en-US" sz="1050" dirty="0">
                <a:solidFill>
                  <a:srgbClr val="E5E0DF"/>
                </a:solidFill>
                <a:latin typeface="Barlow" pitchFamily="34" charset="0"/>
                <a:ea typeface="Barlow" pitchFamily="34" charset="-122"/>
                <a:cs typeface="Barlow" pitchFamily="34" charset="-120"/>
              </a:rPr>
              <a:t>Bằng cách tối ưu công suất truyền phát</a:t>
            </a:r>
            <a:endParaRPr lang="en-US" sz="1050" dirty="0"/>
          </a:p>
        </p:txBody>
      </p:sp>
      <p:sp>
        <p:nvSpPr>
          <p:cNvPr id="14" name="Text 12"/>
          <p:cNvSpPr/>
          <p:nvPr/>
        </p:nvSpPr>
        <p:spPr>
          <a:xfrm>
            <a:off x="839867" y="3523417"/>
            <a:ext cx="12950666" cy="218242"/>
          </a:xfrm>
          <a:prstGeom prst="rect">
            <a:avLst/>
          </a:prstGeom>
          <a:noFill/>
          <a:ln/>
        </p:spPr>
        <p:txBody>
          <a:bodyPr wrap="none" lIns="0" tIns="0" rIns="0" bIns="0" rtlCol="0" anchor="t"/>
          <a:lstStyle/>
          <a:p>
            <a:pPr algn="l" indent="0" marL="0">
              <a:lnSpc>
                <a:spcPts val="1700"/>
              </a:lnSpc>
              <a:buNone/>
            </a:pPr>
            <a:r>
              <a:rPr lang="en-US" sz="1050" b="1" dirty="0">
                <a:solidFill>
                  <a:srgbClr val="E5E0DF"/>
                </a:solidFill>
                <a:latin typeface="Barlow" pitchFamily="34" charset="0"/>
                <a:ea typeface="Barlow" pitchFamily="34" charset="-122"/>
                <a:cs typeface="Barlow" pitchFamily="34" charset="-120"/>
              </a:rPr>
              <a:t>Giảm Thiểu Nhiễu và Can Thiệp</a:t>
            </a:r>
            <a:endParaRPr lang="en-US" sz="1050" dirty="0"/>
          </a:p>
        </p:txBody>
      </p:sp>
      <p:sp>
        <p:nvSpPr>
          <p:cNvPr id="15" name="Text 13"/>
          <p:cNvSpPr/>
          <p:nvPr/>
        </p:nvSpPr>
        <p:spPr>
          <a:xfrm>
            <a:off x="839867" y="3895130"/>
            <a:ext cx="12950666" cy="218242"/>
          </a:xfrm>
          <a:prstGeom prst="rect">
            <a:avLst/>
          </a:prstGeom>
          <a:noFill/>
          <a:ln/>
        </p:spPr>
        <p:txBody>
          <a:bodyPr wrap="none" lIns="0" tIns="0" rIns="0" bIns="0" rtlCol="0" anchor="t"/>
          <a:lstStyle/>
          <a:p>
            <a:pPr algn="l" indent="0" marL="0">
              <a:lnSpc>
                <a:spcPts val="1700"/>
              </a:lnSpc>
              <a:buNone/>
            </a:pPr>
            <a:r>
              <a:rPr lang="en-US" sz="1050" dirty="0">
                <a:solidFill>
                  <a:srgbClr val="E5E0DF"/>
                </a:solidFill>
                <a:latin typeface="Barlow" pitchFamily="34" charset="0"/>
                <a:ea typeface="Barlow" pitchFamily="34" charset="-122"/>
                <a:cs typeface="Barlow" pitchFamily="34" charset="-120"/>
              </a:rPr>
              <a:t>Cognitive Radio có khả năng phát hiện khi các người dùng chính xuất hiện và nhanh chóng tránh né để không gây nhiễu. Điều này rất quan trọng, đặc biệt đối với các ứng dụng nhạy cảm như:</a:t>
            </a:r>
            <a:endParaRPr lang="en-US" sz="1050" dirty="0"/>
          </a:p>
        </p:txBody>
      </p:sp>
      <p:sp>
        <p:nvSpPr>
          <p:cNvPr id="16" name="Text 14"/>
          <p:cNvSpPr/>
          <p:nvPr/>
        </p:nvSpPr>
        <p:spPr>
          <a:xfrm>
            <a:off x="839867" y="4266843"/>
            <a:ext cx="12950666" cy="218242"/>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E5E0DF"/>
                </a:solidFill>
                <a:latin typeface="Barlow" pitchFamily="34" charset="0"/>
                <a:ea typeface="Barlow" pitchFamily="34" charset="-122"/>
                <a:cs typeface="Barlow" pitchFamily="34" charset="-120"/>
              </a:rPr>
              <a:t>Thông Tin Liên Lạc Khẩn Cấp:</a:t>
            </a:r>
            <a:pPr algn="l" indent="0" marL="0">
              <a:lnSpc>
                <a:spcPts val="1700"/>
              </a:lnSpc>
              <a:buNone/>
            </a:pPr>
            <a:r>
              <a:rPr lang="en-US" sz="1050" dirty="0">
                <a:solidFill>
                  <a:srgbClr val="E5E0DF"/>
                </a:solidFill>
                <a:latin typeface="Barlow" pitchFamily="34" charset="0"/>
                <a:ea typeface="Barlow" pitchFamily="34" charset="-122"/>
                <a:cs typeface="Barlow" pitchFamily="34" charset="-120"/>
              </a:rPr>
              <a:t> Cảnh sát, cứu hỏa cần giao tiếp ngay lập tức mà không bị nhiễu</a:t>
            </a:r>
            <a:endParaRPr lang="en-US" sz="1050" dirty="0"/>
          </a:p>
        </p:txBody>
      </p:sp>
      <p:sp>
        <p:nvSpPr>
          <p:cNvPr id="17" name="Text 15"/>
          <p:cNvSpPr/>
          <p:nvPr/>
        </p:nvSpPr>
        <p:spPr>
          <a:xfrm>
            <a:off x="839867" y="4532828"/>
            <a:ext cx="12950666" cy="218242"/>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E5E0DF"/>
                </a:solidFill>
                <a:latin typeface="Barlow" pitchFamily="34" charset="0"/>
                <a:ea typeface="Barlow" pitchFamily="34" charset="-122"/>
                <a:cs typeface="Barlow" pitchFamily="34" charset="-120"/>
              </a:rPr>
              <a:t>Y Tế Từ Xa:</a:t>
            </a:r>
            <a:pPr algn="l" indent="0" marL="0">
              <a:lnSpc>
                <a:spcPts val="1700"/>
              </a:lnSpc>
              <a:buNone/>
            </a:pPr>
            <a:r>
              <a:rPr lang="en-US" sz="1050" dirty="0">
                <a:solidFill>
                  <a:srgbClr val="E5E0DF"/>
                </a:solidFill>
                <a:latin typeface="Barlow" pitchFamily="34" charset="0"/>
                <a:ea typeface="Barlow" pitchFamily="34" charset="-122"/>
                <a:cs typeface="Barlow" pitchFamily="34" charset="-120"/>
              </a:rPr>
              <a:t> Các thiết bị y tế không thể chịu được sự gián đoạn</a:t>
            </a:r>
            <a:endParaRPr lang="en-US" sz="1050" dirty="0"/>
          </a:p>
        </p:txBody>
      </p:sp>
      <p:sp>
        <p:nvSpPr>
          <p:cNvPr id="18" name="Text 16"/>
          <p:cNvSpPr/>
          <p:nvPr/>
        </p:nvSpPr>
        <p:spPr>
          <a:xfrm>
            <a:off x="839867" y="4798814"/>
            <a:ext cx="12950666" cy="218242"/>
          </a:xfrm>
          <a:prstGeom prst="rect">
            <a:avLst/>
          </a:prstGeom>
          <a:noFill/>
          <a:ln/>
        </p:spPr>
        <p:txBody>
          <a:bodyPr wrap="none" lIns="0" tIns="0" rIns="0" bIns="0" rtlCol="0" anchor="t"/>
          <a:lstStyle/>
          <a:p>
            <a:pPr algn="l" marL="342900" indent="-342900">
              <a:lnSpc>
                <a:spcPts val="1700"/>
              </a:lnSpc>
              <a:buSzPct val="100000"/>
              <a:buChar char="•"/>
            </a:pPr>
            <a:r>
              <a:rPr lang="en-US" sz="1050" b="1" dirty="0">
                <a:solidFill>
                  <a:srgbClr val="E5E0DF"/>
                </a:solidFill>
                <a:latin typeface="Barlow" pitchFamily="34" charset="0"/>
                <a:ea typeface="Barlow" pitchFamily="34" charset="-122"/>
                <a:cs typeface="Barlow" pitchFamily="34" charset="-120"/>
              </a:rPr>
              <a:t>Ứng Dụng Quân Sự:</a:t>
            </a:r>
            <a:pPr algn="l" indent="0" marL="0">
              <a:lnSpc>
                <a:spcPts val="1700"/>
              </a:lnSpc>
              <a:buNone/>
            </a:pPr>
            <a:r>
              <a:rPr lang="en-US" sz="1050" dirty="0">
                <a:solidFill>
                  <a:srgbClr val="E5E0DF"/>
                </a:solidFill>
                <a:latin typeface="Barlow" pitchFamily="34" charset="0"/>
                <a:ea typeface="Barlow" pitchFamily="34" charset="-122"/>
                <a:cs typeface="Barlow" pitchFamily="34" charset="-120"/>
              </a:rPr>
              <a:t> Cần đảm bảo giao tiếp an toàn</a:t>
            </a:r>
            <a:endParaRPr lang="en-US" sz="1050" dirty="0"/>
          </a:p>
        </p:txBody>
      </p:sp>
      <p:sp>
        <p:nvSpPr>
          <p:cNvPr id="19" name="Text 17"/>
          <p:cNvSpPr/>
          <p:nvPr/>
        </p:nvSpPr>
        <p:spPr>
          <a:xfrm>
            <a:off x="839867" y="5170527"/>
            <a:ext cx="12950666" cy="218242"/>
          </a:xfrm>
          <a:prstGeom prst="rect">
            <a:avLst/>
          </a:prstGeom>
          <a:noFill/>
          <a:ln/>
        </p:spPr>
        <p:txBody>
          <a:bodyPr wrap="none" lIns="0" tIns="0" rIns="0" bIns="0" rtlCol="0" anchor="t"/>
          <a:lstStyle/>
          <a:p>
            <a:pPr algn="l" indent="0" marL="0">
              <a:lnSpc>
                <a:spcPts val="1700"/>
              </a:lnSpc>
              <a:buNone/>
            </a:pPr>
            <a:r>
              <a:rPr lang="en-US" sz="1050" b="1" dirty="0">
                <a:solidFill>
                  <a:srgbClr val="E5E0DF"/>
                </a:solidFill>
                <a:latin typeface="Barlow" pitchFamily="34" charset="0"/>
                <a:ea typeface="Barlow" pitchFamily="34" charset="-122"/>
                <a:cs typeface="Barlow" pitchFamily="34" charset="-120"/>
              </a:rPr>
              <a:t>Tính Linh Hoạt và Khả Năng Mở Rộng</a:t>
            </a:r>
            <a:endParaRPr lang="en-US" sz="1050" dirty="0"/>
          </a:p>
        </p:txBody>
      </p:sp>
      <p:sp>
        <p:nvSpPr>
          <p:cNvPr id="20" name="Text 18"/>
          <p:cNvSpPr/>
          <p:nvPr/>
        </p:nvSpPr>
        <p:spPr>
          <a:xfrm>
            <a:off x="839867" y="5542240"/>
            <a:ext cx="12950666" cy="436483"/>
          </a:xfrm>
          <a:prstGeom prst="rect">
            <a:avLst/>
          </a:prstGeom>
          <a:noFill/>
          <a:ln/>
        </p:spPr>
        <p:txBody>
          <a:bodyPr wrap="square" lIns="0" tIns="0" rIns="0" bIns="0" rtlCol="0" anchor="t"/>
          <a:lstStyle/>
          <a:p>
            <a:pPr algn="l" indent="0" marL="0">
              <a:lnSpc>
                <a:spcPts val="1700"/>
              </a:lnSpc>
              <a:buNone/>
            </a:pPr>
            <a:r>
              <a:rPr lang="en-US" sz="1050" dirty="0">
                <a:solidFill>
                  <a:srgbClr val="E5E0DF"/>
                </a:solidFill>
                <a:latin typeface="Barlow" pitchFamily="34" charset="0"/>
                <a:ea typeface="Barlow" pitchFamily="34" charset="-122"/>
                <a:cs typeface="Barlow" pitchFamily="34" charset="-120"/>
              </a:rPr>
              <a:t>Mạng 4G với Cognitive Radio trở nên linh hoạt hơn nhiều. Thay vì phải lên kế hoạch cẩn thận và triển khai các kênh tần số cô định, các nhà cung cấp dịch vụ có thể tăng cường mạng theo nhu cầu thực tế. Khi nhu cầu tăng lên, hệ thống tự động tìm phổ bổ sung có sẵn.</a:t>
            </a:r>
            <a:endParaRPr lang="en-US" sz="1050" dirty="0"/>
          </a:p>
        </p:txBody>
      </p:sp>
      <p:sp>
        <p:nvSpPr>
          <p:cNvPr id="21" name="Text 19"/>
          <p:cNvSpPr/>
          <p:nvPr/>
        </p:nvSpPr>
        <p:spPr>
          <a:xfrm>
            <a:off x="839867" y="6132195"/>
            <a:ext cx="12950666" cy="218242"/>
          </a:xfrm>
          <a:prstGeom prst="rect">
            <a:avLst/>
          </a:prstGeom>
          <a:noFill/>
          <a:ln/>
        </p:spPr>
        <p:txBody>
          <a:bodyPr wrap="none" lIns="0" tIns="0" rIns="0" bIns="0" rtlCol="0" anchor="t"/>
          <a:lstStyle/>
          <a:p>
            <a:pPr algn="l" indent="0" marL="0">
              <a:lnSpc>
                <a:spcPts val="1700"/>
              </a:lnSpc>
              <a:buNone/>
            </a:pPr>
            <a:r>
              <a:rPr lang="en-US" sz="1050" b="1" dirty="0">
                <a:solidFill>
                  <a:srgbClr val="E5E0DF"/>
                </a:solidFill>
                <a:latin typeface="Barlow" pitchFamily="34" charset="0"/>
                <a:ea typeface="Barlow" pitchFamily="34" charset="-122"/>
                <a:cs typeface="Barlow" pitchFamily="34" charset="-120"/>
              </a:rPr>
              <a:t>Hỗ Trợ Các Dịch Vụ Mới</a:t>
            </a:r>
            <a:endParaRPr lang="en-US" sz="1050" dirty="0"/>
          </a:p>
        </p:txBody>
      </p:sp>
      <p:sp>
        <p:nvSpPr>
          <p:cNvPr id="22" name="Text 20"/>
          <p:cNvSpPr/>
          <p:nvPr/>
        </p:nvSpPr>
        <p:spPr>
          <a:xfrm>
            <a:off x="839867" y="6503908"/>
            <a:ext cx="12950666" cy="218242"/>
          </a:xfrm>
          <a:prstGeom prst="rect">
            <a:avLst/>
          </a:prstGeom>
          <a:noFill/>
          <a:ln/>
        </p:spPr>
        <p:txBody>
          <a:bodyPr wrap="none" lIns="0" tIns="0" rIns="0" bIns="0" rtlCol="0" anchor="t"/>
          <a:lstStyle/>
          <a:p>
            <a:pPr algn="l" indent="0" marL="0">
              <a:lnSpc>
                <a:spcPts val="1700"/>
              </a:lnSpc>
              <a:buNone/>
            </a:pPr>
            <a:r>
              <a:rPr lang="en-US" sz="1050" dirty="0">
                <a:solidFill>
                  <a:srgbClr val="E5E0DF"/>
                </a:solidFill>
                <a:latin typeface="Barlow" pitchFamily="34" charset="0"/>
                <a:ea typeface="Barlow" pitchFamily="34" charset="-122"/>
                <a:cs typeface="Barlow" pitchFamily="34" charset="-120"/>
              </a:rPr>
              <a:t>Với phổ tần dồi dào hơn, mạng 4G có thể hỗ trợ:</a:t>
            </a:r>
            <a:endParaRPr lang="en-US" sz="1050" dirty="0"/>
          </a:p>
        </p:txBody>
      </p:sp>
      <p:sp>
        <p:nvSpPr>
          <p:cNvPr id="23" name="Shape 21"/>
          <p:cNvSpPr/>
          <p:nvPr/>
        </p:nvSpPr>
        <p:spPr>
          <a:xfrm>
            <a:off x="839867" y="6875621"/>
            <a:ext cx="4225885" cy="777716"/>
          </a:xfrm>
          <a:prstGeom prst="roundRect">
            <a:avLst>
              <a:gd name="adj" fmla="val 42121"/>
            </a:avLst>
          </a:prstGeom>
          <a:solidFill>
            <a:srgbClr val="E1E1DF"/>
          </a:solidFill>
          <a:ln w="7620">
            <a:solidFill>
              <a:srgbClr val="C7C7C5"/>
            </a:solidFill>
            <a:prstDash val="solid"/>
          </a:ln>
        </p:spPr>
      </p:sp>
      <p:sp>
        <p:nvSpPr>
          <p:cNvPr id="24" name="Text 22"/>
          <p:cNvSpPr/>
          <p:nvPr/>
        </p:nvSpPr>
        <p:spPr>
          <a:xfrm>
            <a:off x="983933" y="7019687"/>
            <a:ext cx="1544360" cy="189548"/>
          </a:xfrm>
          <a:prstGeom prst="rect">
            <a:avLst/>
          </a:prstGeom>
          <a:noFill/>
          <a:ln/>
        </p:spPr>
        <p:txBody>
          <a:bodyPr wrap="none" lIns="0" tIns="0" rIns="0" bIns="0" rtlCol="0" anchor="t"/>
          <a:lstStyle/>
          <a:p>
            <a:pPr algn="l" indent="0" marL="0">
              <a:lnSpc>
                <a:spcPts val="1450"/>
              </a:lnSpc>
              <a:buNone/>
            </a:pPr>
            <a:r>
              <a:rPr lang="en-US" sz="1150" dirty="0">
                <a:solidFill>
                  <a:srgbClr val="000000"/>
                </a:solidFill>
                <a:latin typeface="Barlow Medium" pitchFamily="34" charset="0"/>
                <a:ea typeface="Barlow Medium" pitchFamily="34" charset="-122"/>
                <a:cs typeface="Barlow Medium" pitchFamily="34" charset="-120"/>
              </a:rPr>
              <a:t>Streaming Video 4K/8K</a:t>
            </a:r>
            <a:endParaRPr lang="en-US" sz="1150" dirty="0"/>
          </a:p>
        </p:txBody>
      </p:sp>
      <p:sp>
        <p:nvSpPr>
          <p:cNvPr id="25" name="Text 23"/>
          <p:cNvSpPr/>
          <p:nvPr/>
        </p:nvSpPr>
        <p:spPr>
          <a:xfrm>
            <a:off x="983933" y="7291030"/>
            <a:ext cx="3937754" cy="218242"/>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Barlow" pitchFamily="34" charset="0"/>
                <a:ea typeface="Barlow" pitchFamily="34" charset="-122"/>
                <a:cs typeface="Barlow" pitchFamily="34" charset="-120"/>
              </a:rPr>
              <a:t>Yêu cầu bandwidth cực cao</a:t>
            </a:r>
            <a:endParaRPr lang="en-US" sz="1050" dirty="0"/>
          </a:p>
        </p:txBody>
      </p:sp>
      <p:sp>
        <p:nvSpPr>
          <p:cNvPr id="26" name="Shape 24"/>
          <p:cNvSpPr/>
          <p:nvPr/>
        </p:nvSpPr>
        <p:spPr>
          <a:xfrm>
            <a:off x="5202198" y="6875621"/>
            <a:ext cx="4225885" cy="777716"/>
          </a:xfrm>
          <a:prstGeom prst="roundRect">
            <a:avLst>
              <a:gd name="adj" fmla="val 42121"/>
            </a:avLst>
          </a:prstGeom>
          <a:solidFill>
            <a:srgbClr val="E1E1DF"/>
          </a:solidFill>
          <a:ln w="7620">
            <a:solidFill>
              <a:srgbClr val="C7C7C5"/>
            </a:solidFill>
            <a:prstDash val="solid"/>
          </a:ln>
        </p:spPr>
      </p:sp>
      <p:sp>
        <p:nvSpPr>
          <p:cNvPr id="27" name="Text 25"/>
          <p:cNvSpPr/>
          <p:nvPr/>
        </p:nvSpPr>
        <p:spPr>
          <a:xfrm>
            <a:off x="5346263" y="7019687"/>
            <a:ext cx="1516499" cy="189548"/>
          </a:xfrm>
          <a:prstGeom prst="rect">
            <a:avLst/>
          </a:prstGeom>
          <a:noFill/>
          <a:ln/>
        </p:spPr>
        <p:txBody>
          <a:bodyPr wrap="none" lIns="0" tIns="0" rIns="0" bIns="0" rtlCol="0" anchor="t"/>
          <a:lstStyle/>
          <a:p>
            <a:pPr algn="l" indent="0" marL="0">
              <a:lnSpc>
                <a:spcPts val="1450"/>
              </a:lnSpc>
              <a:buNone/>
            </a:pPr>
            <a:r>
              <a:rPr lang="en-US" sz="1150" dirty="0">
                <a:solidFill>
                  <a:srgbClr val="000000"/>
                </a:solidFill>
                <a:latin typeface="Barlow Medium" pitchFamily="34" charset="0"/>
                <a:ea typeface="Barlow Medium" pitchFamily="34" charset="-122"/>
                <a:cs typeface="Barlow Medium" pitchFamily="34" charset="-120"/>
              </a:rPr>
              <a:t>Internet Vạn Vật (IoT)</a:t>
            </a:r>
            <a:endParaRPr lang="en-US" sz="1150" dirty="0"/>
          </a:p>
        </p:txBody>
      </p:sp>
      <p:sp>
        <p:nvSpPr>
          <p:cNvPr id="28" name="Text 26"/>
          <p:cNvSpPr/>
          <p:nvPr/>
        </p:nvSpPr>
        <p:spPr>
          <a:xfrm>
            <a:off x="5346263" y="7291030"/>
            <a:ext cx="3937754" cy="218242"/>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Barlow" pitchFamily="34" charset="0"/>
                <a:ea typeface="Barlow" pitchFamily="34" charset="-122"/>
                <a:cs typeface="Barlow" pitchFamily="34" charset="-120"/>
              </a:rPr>
              <a:t>Hàng tỷ thiết bị kết nối đồng thời</a:t>
            </a:r>
            <a:endParaRPr lang="en-US" sz="1050" dirty="0"/>
          </a:p>
        </p:txBody>
      </p:sp>
      <p:sp>
        <p:nvSpPr>
          <p:cNvPr id="29" name="Shape 27"/>
          <p:cNvSpPr/>
          <p:nvPr/>
        </p:nvSpPr>
        <p:spPr>
          <a:xfrm>
            <a:off x="9564529" y="6875621"/>
            <a:ext cx="4226004" cy="777716"/>
          </a:xfrm>
          <a:prstGeom prst="roundRect">
            <a:avLst>
              <a:gd name="adj" fmla="val 42121"/>
            </a:avLst>
          </a:prstGeom>
          <a:solidFill>
            <a:srgbClr val="E1E1DF"/>
          </a:solidFill>
          <a:ln w="7620">
            <a:solidFill>
              <a:srgbClr val="C7C7C5"/>
            </a:solidFill>
            <a:prstDash val="solid"/>
          </a:ln>
        </p:spPr>
      </p:sp>
      <p:sp>
        <p:nvSpPr>
          <p:cNvPr id="30" name="Text 28"/>
          <p:cNvSpPr/>
          <p:nvPr/>
        </p:nvSpPr>
        <p:spPr>
          <a:xfrm>
            <a:off x="9708594" y="7019687"/>
            <a:ext cx="1516499" cy="189548"/>
          </a:xfrm>
          <a:prstGeom prst="rect">
            <a:avLst/>
          </a:prstGeom>
          <a:noFill/>
          <a:ln/>
        </p:spPr>
        <p:txBody>
          <a:bodyPr wrap="none" lIns="0" tIns="0" rIns="0" bIns="0" rtlCol="0" anchor="t"/>
          <a:lstStyle/>
          <a:p>
            <a:pPr algn="l" indent="0" marL="0">
              <a:lnSpc>
                <a:spcPts val="1450"/>
              </a:lnSpc>
              <a:buNone/>
            </a:pPr>
            <a:r>
              <a:rPr lang="en-US" sz="1150" dirty="0">
                <a:solidFill>
                  <a:srgbClr val="000000"/>
                </a:solidFill>
                <a:latin typeface="Barlow Medium" pitchFamily="34" charset="0"/>
                <a:ea typeface="Barlow Medium" pitchFamily="34" charset="-122"/>
                <a:cs typeface="Barlow Medium" pitchFamily="34" charset="-120"/>
              </a:rPr>
              <a:t>Thực Tế Tăng Cộng/Ảo</a:t>
            </a:r>
            <a:endParaRPr lang="en-US" sz="1150" dirty="0"/>
          </a:p>
        </p:txBody>
      </p:sp>
      <p:sp>
        <p:nvSpPr>
          <p:cNvPr id="31" name="Text 29"/>
          <p:cNvSpPr/>
          <p:nvPr/>
        </p:nvSpPr>
        <p:spPr>
          <a:xfrm>
            <a:off x="9708594" y="7291030"/>
            <a:ext cx="3937873" cy="218242"/>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Barlow" pitchFamily="34" charset="0"/>
                <a:ea typeface="Barlow" pitchFamily="34" charset="-122"/>
                <a:cs typeface="Barlow" pitchFamily="34" charset="-120"/>
              </a:rPr>
              <a:t>Yêu cầu độ trễ cực thấp</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9619" y="522327"/>
            <a:ext cx="3773567" cy="342900"/>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Barlow Medium" pitchFamily="34" charset="0"/>
                <a:ea typeface="Barlow Medium" pitchFamily="34" charset="-122"/>
                <a:cs typeface="Barlow Medium" pitchFamily="34" charset="-120"/>
              </a:rPr>
              <a:t>Thách Thức và Hạn Chế Hiện Tại</a:t>
            </a:r>
            <a:endParaRPr lang="en-US" sz="2150" dirty="0"/>
          </a:p>
        </p:txBody>
      </p:sp>
      <p:sp>
        <p:nvSpPr>
          <p:cNvPr id="3" name="Text 1"/>
          <p:cNvSpPr/>
          <p:nvPr/>
        </p:nvSpPr>
        <p:spPr>
          <a:xfrm>
            <a:off x="759619" y="1112044"/>
            <a:ext cx="13111163" cy="197525"/>
          </a:xfrm>
          <a:prstGeom prst="rect">
            <a:avLst/>
          </a:prstGeom>
          <a:noFill/>
          <a:ln/>
        </p:spPr>
        <p:txBody>
          <a:bodyPr wrap="none" lIns="0" tIns="0" rIns="0" bIns="0" rtlCol="0" anchor="t"/>
          <a:lstStyle/>
          <a:p>
            <a:pPr algn="l" indent="0" marL="0">
              <a:lnSpc>
                <a:spcPts val="1550"/>
              </a:lnSpc>
              <a:buNone/>
            </a:pPr>
            <a:r>
              <a:rPr lang="en-US" sz="950" b="1" dirty="0">
                <a:solidFill>
                  <a:srgbClr val="E5E0DF"/>
                </a:solidFill>
                <a:latin typeface="Barlow" pitchFamily="34" charset="0"/>
                <a:ea typeface="Barlow" pitchFamily="34" charset="-122"/>
                <a:cs typeface="Barlow" pitchFamily="34" charset="-120"/>
              </a:rPr>
              <a:t>Chi Phí Phần Cứng Cao</a:t>
            </a:r>
            <a:endParaRPr lang="en-US" sz="950" dirty="0"/>
          </a:p>
        </p:txBody>
      </p:sp>
      <p:sp>
        <p:nvSpPr>
          <p:cNvPr id="4" name="Text 2"/>
          <p:cNvSpPr/>
          <p:nvPr/>
        </p:nvSpPr>
        <p:spPr>
          <a:xfrm>
            <a:off x="759619" y="1448395"/>
            <a:ext cx="13111163" cy="197525"/>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Một trong những rào cản lớn nhất đối với triển khai rộng rãi Cognitive Radio là chi phí phần cứng. Để thực hiện cảm nhận phổ chính xác, hệ thống cần:</a:t>
            </a:r>
            <a:endParaRPr lang="en-US" sz="950" dirty="0"/>
          </a:p>
        </p:txBody>
      </p:sp>
      <p:sp>
        <p:nvSpPr>
          <p:cNvPr id="5" name="Text 3"/>
          <p:cNvSpPr/>
          <p:nvPr/>
        </p:nvSpPr>
        <p:spPr>
          <a:xfrm>
            <a:off x="759619" y="1784747"/>
            <a:ext cx="13111163"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Cảm Biến Phổ Nhị Phân Chuyên Biệt:</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Những thiết bị này phải có khả năng đo tín hiệu với độ nhạy cực cao (dưới -140 dBm) trên toàn bộ dải phổ. Chi phí cho mỗi cảm biến có thể lên đến hàng triệu đồng.</a:t>
            </a:r>
            <a:endParaRPr lang="en-US" sz="950" dirty="0"/>
          </a:p>
        </p:txBody>
      </p:sp>
      <p:sp>
        <p:nvSpPr>
          <p:cNvPr id="6" name="Text 4"/>
          <p:cNvSpPr/>
          <p:nvPr/>
        </p:nvSpPr>
        <p:spPr>
          <a:xfrm>
            <a:off x="759619" y="2025372"/>
            <a:ext cx="13111163"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Bộ Xử Lý Tín Hiệu Số (DSP) Mạnh Mẽ:</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Để xử lý dữ liệu từ cảm biến với tốc độ cao, cần các vi xử lý chuyên dụng có công suất tính toán lớn.</a:t>
            </a:r>
            <a:endParaRPr lang="en-US" sz="950" dirty="0"/>
          </a:p>
        </p:txBody>
      </p:sp>
      <p:sp>
        <p:nvSpPr>
          <p:cNvPr id="7" name="Text 5"/>
          <p:cNvSpPr/>
          <p:nvPr/>
        </p:nvSpPr>
        <p:spPr>
          <a:xfrm>
            <a:off x="759619" y="2265997"/>
            <a:ext cx="13111163"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Các Thành Phần RF Linh Hoạt:</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Có thể điều chỉnh từ, công suất, phương thức điều chế một cách động.</a:t>
            </a:r>
            <a:endParaRPr lang="en-US" sz="950" dirty="0"/>
          </a:p>
        </p:txBody>
      </p:sp>
      <p:sp>
        <p:nvSpPr>
          <p:cNvPr id="8" name="Text 6"/>
          <p:cNvSpPr/>
          <p:nvPr/>
        </p:nvSpPr>
        <p:spPr>
          <a:xfrm>
            <a:off x="759619" y="2602349"/>
            <a:ext cx="13111163" cy="197525"/>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Điều này làm cho chi phí của một thiết bị 4G hỗ trợ CR cao gấp 2-3 lần so với các thiết bị thông thường, điều này không giá cả đối với các thị trường phát triển.</a:t>
            </a:r>
            <a:endParaRPr lang="en-US" sz="950" dirty="0"/>
          </a:p>
        </p:txBody>
      </p:sp>
      <p:sp>
        <p:nvSpPr>
          <p:cNvPr id="9" name="Text 7"/>
          <p:cNvSpPr/>
          <p:nvPr/>
        </p:nvSpPr>
        <p:spPr>
          <a:xfrm>
            <a:off x="759619" y="2938701"/>
            <a:ext cx="13111163" cy="197525"/>
          </a:xfrm>
          <a:prstGeom prst="rect">
            <a:avLst/>
          </a:prstGeom>
          <a:noFill/>
          <a:ln/>
        </p:spPr>
        <p:txBody>
          <a:bodyPr wrap="none" lIns="0" tIns="0" rIns="0" bIns="0" rtlCol="0" anchor="t"/>
          <a:lstStyle/>
          <a:p>
            <a:pPr algn="l" indent="0" marL="0">
              <a:lnSpc>
                <a:spcPts val="1550"/>
              </a:lnSpc>
              <a:buNone/>
            </a:pPr>
            <a:r>
              <a:rPr lang="en-US" sz="950" b="1" dirty="0">
                <a:solidFill>
                  <a:srgbClr val="E5E0DF"/>
                </a:solidFill>
                <a:latin typeface="Barlow" pitchFamily="34" charset="0"/>
                <a:ea typeface="Barlow" pitchFamily="34" charset="-122"/>
                <a:cs typeface="Barlow" pitchFamily="34" charset="-120"/>
              </a:rPr>
              <a:t>Độ Chính Xác Phát Hiện Phổ</a:t>
            </a:r>
            <a:endParaRPr lang="en-US" sz="950" dirty="0"/>
          </a:p>
        </p:txBody>
      </p:sp>
      <p:sp>
        <p:nvSpPr>
          <p:cNvPr id="10" name="Text 8"/>
          <p:cNvSpPr/>
          <p:nvPr/>
        </p:nvSpPr>
        <p:spPr>
          <a:xfrm>
            <a:off x="759619" y="3275052"/>
            <a:ext cx="13111163" cy="197525"/>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Mặc dù các thuật toán phát hiện phổ đã tiến bộ rất nhiều, vẫn còn những vấn đề cần giải quyết:</a:t>
            </a:r>
            <a:endParaRPr lang="en-US" sz="950" dirty="0"/>
          </a:p>
        </p:txBody>
      </p:sp>
      <p:sp>
        <p:nvSpPr>
          <p:cNvPr id="11" name="Shape 9"/>
          <p:cNvSpPr/>
          <p:nvPr/>
        </p:nvSpPr>
        <p:spPr>
          <a:xfrm>
            <a:off x="759619" y="3611404"/>
            <a:ext cx="4288155" cy="1115258"/>
          </a:xfrm>
          <a:prstGeom prst="roundRect">
            <a:avLst>
              <a:gd name="adj" fmla="val 6559"/>
            </a:avLst>
          </a:prstGeom>
          <a:solidFill>
            <a:srgbClr val="191718">
              <a:alpha val="95000"/>
            </a:srgbClr>
          </a:solidFill>
          <a:ln w="15240">
            <a:solidFill>
              <a:srgbClr val="922022"/>
            </a:solidFill>
            <a:prstDash val="solid"/>
          </a:ln>
        </p:spPr>
      </p:sp>
      <p:sp>
        <p:nvSpPr>
          <p:cNvPr id="12" name="Shape 10"/>
          <p:cNvSpPr/>
          <p:nvPr/>
        </p:nvSpPr>
        <p:spPr>
          <a:xfrm>
            <a:off x="744379" y="3611404"/>
            <a:ext cx="60960" cy="1115258"/>
          </a:xfrm>
          <a:prstGeom prst="roundRect">
            <a:avLst>
              <a:gd name="adj" fmla="val 85053"/>
            </a:avLst>
          </a:prstGeom>
          <a:solidFill>
            <a:srgbClr val="F65F62"/>
          </a:solidFill>
          <a:ln/>
        </p:spPr>
      </p:sp>
      <p:sp>
        <p:nvSpPr>
          <p:cNvPr id="13" name="Text 11"/>
          <p:cNvSpPr/>
          <p:nvPr/>
        </p:nvSpPr>
        <p:spPr>
          <a:xfrm>
            <a:off x="943928" y="3749993"/>
            <a:ext cx="1371600" cy="171450"/>
          </a:xfrm>
          <a:prstGeom prst="rect">
            <a:avLst/>
          </a:prstGeom>
          <a:noFill/>
          <a:ln/>
        </p:spPr>
        <p:txBody>
          <a:bodyPr wrap="none" lIns="0" tIns="0" rIns="0" bIns="0" rtlCol="0" anchor="t"/>
          <a:lstStyle/>
          <a:p>
            <a:pPr algn="l" indent="0" marL="0">
              <a:lnSpc>
                <a:spcPts val="1350"/>
              </a:lnSpc>
              <a:buNone/>
            </a:pPr>
            <a:r>
              <a:rPr lang="en-US" sz="1050" dirty="0">
                <a:solidFill>
                  <a:srgbClr val="E5E0DF"/>
                </a:solidFill>
                <a:latin typeface="Barlow Medium" pitchFamily="34" charset="0"/>
                <a:ea typeface="Barlow Medium" pitchFamily="34" charset="-122"/>
                <a:cs typeface="Barlow Medium" pitchFamily="34" charset="-120"/>
              </a:rPr>
              <a:t>Vấn Đề "Uncertainty"</a:t>
            </a:r>
            <a:endParaRPr lang="en-US" sz="1050" dirty="0"/>
          </a:p>
        </p:txBody>
      </p:sp>
      <p:sp>
        <p:nvSpPr>
          <p:cNvPr id="14" name="Text 12"/>
          <p:cNvSpPr/>
          <p:nvPr/>
        </p:nvSpPr>
        <p:spPr>
          <a:xfrm>
            <a:off x="943928" y="3995499"/>
            <a:ext cx="3965257" cy="592574"/>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Không thể biết chắc chắn 100% rằng một kênh là rỗi. Có thể có một tín hiệu yếu từ một người dùng chính ở xa, và nếu hệ thống không phát hiện được, nó có thể gây nhiễu.</a:t>
            </a:r>
            <a:endParaRPr lang="en-US" sz="950" dirty="0"/>
          </a:p>
        </p:txBody>
      </p:sp>
      <p:sp>
        <p:nvSpPr>
          <p:cNvPr id="15" name="Shape 13"/>
          <p:cNvSpPr/>
          <p:nvPr/>
        </p:nvSpPr>
        <p:spPr>
          <a:xfrm>
            <a:off x="5171123" y="3611404"/>
            <a:ext cx="4288155" cy="1115258"/>
          </a:xfrm>
          <a:prstGeom prst="roundRect">
            <a:avLst>
              <a:gd name="adj" fmla="val 6559"/>
            </a:avLst>
          </a:prstGeom>
          <a:solidFill>
            <a:srgbClr val="191718">
              <a:alpha val="95000"/>
            </a:srgbClr>
          </a:solidFill>
          <a:ln w="15240">
            <a:solidFill>
              <a:srgbClr val="922022"/>
            </a:solidFill>
            <a:prstDash val="solid"/>
          </a:ln>
        </p:spPr>
      </p:sp>
      <p:sp>
        <p:nvSpPr>
          <p:cNvPr id="16" name="Shape 14"/>
          <p:cNvSpPr/>
          <p:nvPr/>
        </p:nvSpPr>
        <p:spPr>
          <a:xfrm>
            <a:off x="5155882" y="3611404"/>
            <a:ext cx="60960" cy="1115258"/>
          </a:xfrm>
          <a:prstGeom prst="roundRect">
            <a:avLst>
              <a:gd name="adj" fmla="val 85053"/>
            </a:avLst>
          </a:prstGeom>
          <a:solidFill>
            <a:srgbClr val="F65F62"/>
          </a:solidFill>
          <a:ln/>
        </p:spPr>
      </p:sp>
      <p:sp>
        <p:nvSpPr>
          <p:cNvPr id="17" name="Text 15"/>
          <p:cNvSpPr/>
          <p:nvPr/>
        </p:nvSpPr>
        <p:spPr>
          <a:xfrm>
            <a:off x="5355431" y="3749993"/>
            <a:ext cx="1371600" cy="171450"/>
          </a:xfrm>
          <a:prstGeom prst="rect">
            <a:avLst/>
          </a:prstGeom>
          <a:noFill/>
          <a:ln/>
        </p:spPr>
        <p:txBody>
          <a:bodyPr wrap="none" lIns="0" tIns="0" rIns="0" bIns="0" rtlCol="0" anchor="t"/>
          <a:lstStyle/>
          <a:p>
            <a:pPr algn="l" indent="0" marL="0">
              <a:lnSpc>
                <a:spcPts val="1350"/>
              </a:lnSpc>
              <a:buNone/>
            </a:pPr>
            <a:r>
              <a:rPr lang="en-US" sz="1050" dirty="0">
                <a:solidFill>
                  <a:srgbClr val="E5E0DF"/>
                </a:solidFill>
                <a:latin typeface="Barlow Medium" pitchFamily="34" charset="0"/>
                <a:ea typeface="Barlow Medium" pitchFamily="34" charset="-122"/>
                <a:cs typeface="Barlow Medium" pitchFamily="34" charset="-120"/>
              </a:rPr>
              <a:t>Tín Hiệu Yếu</a:t>
            </a:r>
            <a:endParaRPr lang="en-US" sz="1050" dirty="0"/>
          </a:p>
        </p:txBody>
      </p:sp>
      <p:sp>
        <p:nvSpPr>
          <p:cNvPr id="18" name="Text 16"/>
          <p:cNvSpPr/>
          <p:nvPr/>
        </p:nvSpPr>
        <p:spPr>
          <a:xfrm>
            <a:off x="5355431" y="3995499"/>
            <a:ext cx="3965257" cy="592574"/>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Trong các môi trường đô thị phức tạp với nhiều tòa nhà, sóng vô tuyến có thể suy yếu hoặc bị che phủ. Điều này làm cho phát hiện tín hiệu yếu trở nên rất khó khăn.</a:t>
            </a:r>
            <a:endParaRPr lang="en-US" sz="950" dirty="0"/>
          </a:p>
        </p:txBody>
      </p:sp>
      <p:sp>
        <p:nvSpPr>
          <p:cNvPr id="19" name="Shape 17"/>
          <p:cNvSpPr/>
          <p:nvPr/>
        </p:nvSpPr>
        <p:spPr>
          <a:xfrm>
            <a:off x="9582626" y="3611404"/>
            <a:ext cx="4288155" cy="1115258"/>
          </a:xfrm>
          <a:prstGeom prst="roundRect">
            <a:avLst>
              <a:gd name="adj" fmla="val 6559"/>
            </a:avLst>
          </a:prstGeom>
          <a:solidFill>
            <a:srgbClr val="191718">
              <a:alpha val="95000"/>
            </a:srgbClr>
          </a:solidFill>
          <a:ln w="15240">
            <a:solidFill>
              <a:srgbClr val="922022"/>
            </a:solidFill>
            <a:prstDash val="solid"/>
          </a:ln>
        </p:spPr>
      </p:sp>
      <p:sp>
        <p:nvSpPr>
          <p:cNvPr id="20" name="Shape 18"/>
          <p:cNvSpPr/>
          <p:nvPr/>
        </p:nvSpPr>
        <p:spPr>
          <a:xfrm>
            <a:off x="9567386" y="3611404"/>
            <a:ext cx="60960" cy="1115258"/>
          </a:xfrm>
          <a:prstGeom prst="roundRect">
            <a:avLst>
              <a:gd name="adj" fmla="val 85053"/>
            </a:avLst>
          </a:prstGeom>
          <a:solidFill>
            <a:srgbClr val="F65F62"/>
          </a:solidFill>
          <a:ln/>
        </p:spPr>
      </p:sp>
      <p:sp>
        <p:nvSpPr>
          <p:cNvPr id="21" name="Text 19"/>
          <p:cNvSpPr/>
          <p:nvPr/>
        </p:nvSpPr>
        <p:spPr>
          <a:xfrm>
            <a:off x="9766935" y="3749993"/>
            <a:ext cx="1371600" cy="171450"/>
          </a:xfrm>
          <a:prstGeom prst="rect">
            <a:avLst/>
          </a:prstGeom>
          <a:noFill/>
          <a:ln/>
        </p:spPr>
        <p:txBody>
          <a:bodyPr wrap="none" lIns="0" tIns="0" rIns="0" bIns="0" rtlCol="0" anchor="t"/>
          <a:lstStyle/>
          <a:p>
            <a:pPr algn="l" indent="0" marL="0">
              <a:lnSpc>
                <a:spcPts val="1350"/>
              </a:lnSpc>
              <a:buNone/>
            </a:pPr>
            <a:r>
              <a:rPr lang="en-US" sz="1050" dirty="0">
                <a:solidFill>
                  <a:srgbClr val="E5E0DF"/>
                </a:solidFill>
                <a:latin typeface="Barlow Medium" pitchFamily="34" charset="0"/>
                <a:ea typeface="Barlow Medium" pitchFamily="34" charset="-122"/>
                <a:cs typeface="Barlow Medium" pitchFamily="34" charset="-120"/>
              </a:rPr>
              <a:t>Tác Động Nhiễu</a:t>
            </a:r>
            <a:endParaRPr lang="en-US" sz="1050" dirty="0"/>
          </a:p>
        </p:txBody>
      </p:sp>
      <p:sp>
        <p:nvSpPr>
          <p:cNvPr id="22" name="Text 20"/>
          <p:cNvSpPr/>
          <p:nvPr/>
        </p:nvSpPr>
        <p:spPr>
          <a:xfrm>
            <a:off x="9766935" y="3995499"/>
            <a:ext cx="3965257" cy="395049"/>
          </a:xfrm>
          <a:prstGeom prst="rect">
            <a:avLst/>
          </a:prstGeom>
          <a:noFill/>
          <a:ln/>
        </p:spPr>
        <p:txBody>
          <a:bodyPr wrap="squar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Các tín hiệu nhiễu từ các nguồn khác có thể gây ra dương tính giả, làm cho hệ thống nghĩ rằng một kênh đang bị sử dụng trong khi thực tế nó rỗi.</a:t>
            </a:r>
            <a:endParaRPr lang="en-US" sz="950" dirty="0"/>
          </a:p>
        </p:txBody>
      </p:sp>
      <p:sp>
        <p:nvSpPr>
          <p:cNvPr id="23" name="Text 21"/>
          <p:cNvSpPr/>
          <p:nvPr/>
        </p:nvSpPr>
        <p:spPr>
          <a:xfrm>
            <a:off x="759619" y="4865489"/>
            <a:ext cx="13111163" cy="197525"/>
          </a:xfrm>
          <a:prstGeom prst="rect">
            <a:avLst/>
          </a:prstGeom>
          <a:noFill/>
          <a:ln/>
        </p:spPr>
        <p:txBody>
          <a:bodyPr wrap="none" lIns="0" tIns="0" rIns="0" bIns="0" rtlCol="0" anchor="t"/>
          <a:lstStyle/>
          <a:p>
            <a:pPr algn="l" indent="0" marL="0">
              <a:lnSpc>
                <a:spcPts val="1550"/>
              </a:lnSpc>
              <a:buNone/>
            </a:pPr>
            <a:r>
              <a:rPr lang="en-US" sz="950" b="1" dirty="0">
                <a:solidFill>
                  <a:srgbClr val="E5E0DF"/>
                </a:solidFill>
                <a:latin typeface="Barlow" pitchFamily="34" charset="0"/>
                <a:ea typeface="Barlow" pitchFamily="34" charset="-122"/>
                <a:cs typeface="Barlow" pitchFamily="34" charset="-120"/>
              </a:rPr>
              <a:t>Tuân Thủ Quy Định Pháp Luật</a:t>
            </a:r>
            <a:endParaRPr lang="en-US" sz="950" dirty="0"/>
          </a:p>
        </p:txBody>
      </p:sp>
      <p:sp>
        <p:nvSpPr>
          <p:cNvPr id="24" name="Text 22"/>
          <p:cNvSpPr/>
          <p:nvPr/>
        </p:nvSpPr>
        <p:spPr>
          <a:xfrm>
            <a:off x="759619" y="5201841"/>
            <a:ext cx="13111163" cy="197525"/>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Mỗi quốc gia có các quy định khác nhau về việc sử dụng phổ tần. Ở nhiều nước, bao gồm Việt Nam, các quy tắc dùng phổ rất nghiêm ngặt và không cho phép thay đổi động. Một số thách thức quy định:</a:t>
            </a:r>
            <a:endParaRPr lang="en-US" sz="950" dirty="0"/>
          </a:p>
        </p:txBody>
      </p:sp>
      <p:sp>
        <p:nvSpPr>
          <p:cNvPr id="25" name="Text 23"/>
          <p:cNvSpPr/>
          <p:nvPr/>
        </p:nvSpPr>
        <p:spPr>
          <a:xfrm>
            <a:off x="759619" y="5538192"/>
            <a:ext cx="13111163"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Phân Bổ Cô Định:</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Nhiều quốc gia vẫn duy trì hệ thống phân bổ cô định và không cho phép chia sẻ phổ giữa các ứng dụng khác nhau.</a:t>
            </a:r>
            <a:endParaRPr lang="en-US" sz="950" dirty="0"/>
          </a:p>
        </p:txBody>
      </p:sp>
      <p:sp>
        <p:nvSpPr>
          <p:cNvPr id="26" name="Text 24"/>
          <p:cNvSpPr/>
          <p:nvPr/>
        </p:nvSpPr>
        <p:spPr>
          <a:xfrm>
            <a:off x="759619" y="5778817"/>
            <a:ext cx="13111163"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Tiêu Chuẩn Quốc Tế:</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Cần phải tuân theo các tiêu chuẩn như IEEE 802.22 (Wireless Regional Area Network - WRAN) để đảm bảo không gây nhiễu cho các dịch vụ chính.</a:t>
            </a:r>
            <a:endParaRPr lang="en-US" sz="950" dirty="0"/>
          </a:p>
        </p:txBody>
      </p:sp>
      <p:sp>
        <p:nvSpPr>
          <p:cNvPr id="27" name="Text 25"/>
          <p:cNvSpPr/>
          <p:nvPr/>
        </p:nvSpPr>
        <p:spPr>
          <a:xfrm>
            <a:off x="759619" y="6019443"/>
            <a:ext cx="13111163"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Kiểm Soát Xuất Khẩu:</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Một số công nghệ CR, đặc biệt là các ứng dụng quân sự, có thể bị cấm xuất khẩu sang các nước nhất định.</a:t>
            </a:r>
            <a:endParaRPr lang="en-US" sz="950" dirty="0"/>
          </a:p>
        </p:txBody>
      </p:sp>
      <p:sp>
        <p:nvSpPr>
          <p:cNvPr id="28" name="Text 26"/>
          <p:cNvSpPr/>
          <p:nvPr/>
        </p:nvSpPr>
        <p:spPr>
          <a:xfrm>
            <a:off x="759619" y="6355794"/>
            <a:ext cx="13111163" cy="197525"/>
          </a:xfrm>
          <a:prstGeom prst="rect">
            <a:avLst/>
          </a:prstGeom>
          <a:noFill/>
          <a:ln/>
        </p:spPr>
        <p:txBody>
          <a:bodyPr wrap="none" lIns="0" tIns="0" rIns="0" bIns="0" rtlCol="0" anchor="t"/>
          <a:lstStyle/>
          <a:p>
            <a:pPr algn="l" indent="0" marL="0">
              <a:lnSpc>
                <a:spcPts val="1550"/>
              </a:lnSpc>
              <a:buNone/>
            </a:pPr>
            <a:r>
              <a:rPr lang="en-US" sz="950" b="1" dirty="0">
                <a:solidFill>
                  <a:srgbClr val="E5E0DF"/>
                </a:solidFill>
                <a:latin typeface="Barlow" pitchFamily="34" charset="0"/>
                <a:ea typeface="Barlow" pitchFamily="34" charset="-122"/>
                <a:cs typeface="Barlow" pitchFamily="34" charset="-120"/>
              </a:rPr>
              <a:t>Phát Triển Giao Thức và Thuật Toán</a:t>
            </a:r>
            <a:endParaRPr lang="en-US" sz="950" dirty="0"/>
          </a:p>
        </p:txBody>
      </p:sp>
      <p:sp>
        <p:nvSpPr>
          <p:cNvPr id="29" name="Text 27"/>
          <p:cNvSpPr/>
          <p:nvPr/>
        </p:nvSpPr>
        <p:spPr>
          <a:xfrm>
            <a:off x="759619" y="6692146"/>
            <a:ext cx="13111163" cy="197525"/>
          </a:xfrm>
          <a:prstGeom prst="rect">
            <a:avLst/>
          </a:prstGeom>
          <a:noFill/>
          <a:ln/>
        </p:spPr>
        <p:txBody>
          <a:bodyPr wrap="none" lIns="0" tIns="0" rIns="0" bIns="0" rtlCol="0" anchor="t"/>
          <a:lstStyle/>
          <a:p>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Mặc dù công nghệ CR đã phát triển, các giao thức và thuật toán vẫn cần được cải thiện:</a:t>
            </a:r>
            <a:endParaRPr lang="en-US" sz="950" dirty="0"/>
          </a:p>
        </p:txBody>
      </p:sp>
      <p:sp>
        <p:nvSpPr>
          <p:cNvPr id="30" name="Text 28"/>
          <p:cNvSpPr/>
          <p:nvPr/>
        </p:nvSpPr>
        <p:spPr>
          <a:xfrm>
            <a:off x="759619" y="7028498"/>
            <a:ext cx="13111163"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Giao Thức Quản Lý Phổ:</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Cần phát triển các giao thức có thể quản lý hiệu quả việc chia sẻ phổ giữa nhiều người dùng mà không gây xung đột.</a:t>
            </a:r>
            <a:endParaRPr lang="en-US" sz="950" dirty="0"/>
          </a:p>
        </p:txBody>
      </p:sp>
      <p:sp>
        <p:nvSpPr>
          <p:cNvPr id="31" name="Text 29"/>
          <p:cNvSpPr/>
          <p:nvPr/>
        </p:nvSpPr>
        <p:spPr>
          <a:xfrm>
            <a:off x="759619" y="7269123"/>
            <a:ext cx="13111163"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Thuật Toán Tối Ưu Hóa:</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Các thuật toán để tìm phân bổ phổ tối ưu vẫn còn tương đối chậm, đặc biệt là khi có hàng ngàn người dùng.</a:t>
            </a:r>
            <a:endParaRPr lang="en-US" sz="950" dirty="0"/>
          </a:p>
        </p:txBody>
      </p:sp>
      <p:sp>
        <p:nvSpPr>
          <p:cNvPr id="32" name="Text 30"/>
          <p:cNvSpPr/>
          <p:nvPr/>
        </p:nvSpPr>
        <p:spPr>
          <a:xfrm>
            <a:off x="759619" y="7509748"/>
            <a:ext cx="13111163"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Học Máy Hiệu Quả:</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Các mô hình learning cần phải có khả năng học nhanh từ dữ liệu mới mà không tốn quá nhiều điện năng hoặc tài nguyên tính toán.</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00063" y="343733"/>
            <a:ext cx="2389703" cy="225743"/>
          </a:xfrm>
          <a:prstGeom prst="rect">
            <a:avLst/>
          </a:prstGeom>
          <a:noFill/>
          <a:ln/>
        </p:spPr>
        <p:txBody>
          <a:bodyPr wrap="none" lIns="0" tIns="0" rIns="0" bIns="0" rtlCol="0" anchor="t"/>
          <a:lstStyle/>
          <a:p>
            <a:pPr algn="l" indent="0" marL="0">
              <a:lnSpc>
                <a:spcPts val="1750"/>
              </a:lnSpc>
              <a:buNone/>
            </a:pPr>
            <a:r>
              <a:rPr lang="en-US" sz="1400" dirty="0">
                <a:solidFill>
                  <a:srgbClr val="FFFFFF"/>
                </a:solidFill>
                <a:latin typeface="Barlow Medium" pitchFamily="34" charset="0"/>
                <a:ea typeface="Barlow Medium" pitchFamily="34" charset="-122"/>
                <a:cs typeface="Barlow Medium" pitchFamily="34" charset="-120"/>
              </a:rPr>
              <a:t>Xu Hướng Phát Triển Tương Lai</a:t>
            </a:r>
            <a:endParaRPr lang="en-US" sz="1400" dirty="0"/>
          </a:p>
        </p:txBody>
      </p:sp>
      <p:sp>
        <p:nvSpPr>
          <p:cNvPr id="3" name="Text 1"/>
          <p:cNvSpPr/>
          <p:nvPr/>
        </p:nvSpPr>
        <p:spPr>
          <a:xfrm>
            <a:off x="500063" y="731996"/>
            <a:ext cx="13630275" cy="130016"/>
          </a:xfrm>
          <a:prstGeom prst="rect">
            <a:avLst/>
          </a:prstGeom>
          <a:noFill/>
          <a:ln/>
        </p:spPr>
        <p:txBody>
          <a:bodyPr wrap="none" lIns="0" tIns="0" rIns="0" bIns="0" rtlCol="0" anchor="t"/>
          <a:lstStyle/>
          <a:p>
            <a:pPr algn="l" indent="0" marL="0">
              <a:lnSpc>
                <a:spcPts val="1000"/>
              </a:lnSpc>
              <a:buNone/>
            </a:pPr>
            <a:r>
              <a:rPr lang="en-US" sz="600" b="1" dirty="0">
                <a:solidFill>
                  <a:srgbClr val="E5E0DF"/>
                </a:solidFill>
                <a:latin typeface="Barlow" pitchFamily="34" charset="0"/>
                <a:ea typeface="Barlow" pitchFamily="34" charset="-122"/>
                <a:cs typeface="Barlow" pitchFamily="34" charset="-120"/>
              </a:rPr>
              <a:t>Tích Hợp Trí Tuệ Nhân Tạo và Học Sâu</a:t>
            </a:r>
            <a:endParaRPr lang="en-US" sz="600" dirty="0"/>
          </a:p>
        </p:txBody>
      </p:sp>
      <p:sp>
        <p:nvSpPr>
          <p:cNvPr id="4" name="Text 2"/>
          <p:cNvSpPr/>
          <p:nvPr/>
        </p:nvSpPr>
        <p:spPr>
          <a:xfrm>
            <a:off x="500063" y="953333"/>
            <a:ext cx="13630275"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Tương lai của Cognitive Radio nằm ở sự tích hợp sâu hơn với các công nghệ AI hiện đại. Thay vì các thuật toán heuristic đơn giản, các hệ thống CR tương lai sẽ sử dụng:</a:t>
            </a:r>
            <a:endParaRPr lang="en-US" sz="600" dirty="0"/>
          </a:p>
        </p:txBody>
      </p:sp>
      <p:pic>
        <p:nvPicPr>
          <p:cNvPr id="5" name="Image 0" descr="preencoded.png">    </p:cNvPr>
          <p:cNvPicPr>
            <a:picLocks noChangeAspect="1"/>
          </p:cNvPicPr>
          <p:nvPr/>
        </p:nvPicPr>
        <p:blipFill>
          <a:blip r:embed="rId1"/>
          <a:stretch>
            <a:fillRect/>
          </a:stretch>
        </p:blipFill>
        <p:spPr>
          <a:xfrm>
            <a:off x="500063" y="1418392"/>
            <a:ext cx="4489252" cy="1143000"/>
          </a:xfrm>
          <a:prstGeom prst="rect">
            <a:avLst/>
          </a:prstGeom>
        </p:spPr>
      </p:pic>
      <p:sp>
        <p:nvSpPr>
          <p:cNvPr id="6" name="Text 3"/>
          <p:cNvSpPr/>
          <p:nvPr/>
        </p:nvSpPr>
        <p:spPr>
          <a:xfrm>
            <a:off x="581263" y="1743313"/>
            <a:ext cx="1166813" cy="112752"/>
          </a:xfrm>
          <a:prstGeom prst="rect">
            <a:avLst/>
          </a:prstGeom>
          <a:noFill/>
          <a:ln/>
        </p:spPr>
        <p:txBody>
          <a:bodyPr wrap="none" lIns="0" tIns="0" rIns="0" bIns="0" rtlCol="0" anchor="t"/>
          <a:lstStyle/>
          <a:p>
            <a:pPr algn="l" indent="0" marL="0">
              <a:lnSpc>
                <a:spcPts val="850"/>
              </a:lnSpc>
              <a:buNone/>
            </a:pPr>
            <a:r>
              <a:rPr lang="en-US" sz="700" dirty="0">
                <a:solidFill>
                  <a:srgbClr val="E5E0DF"/>
                </a:solidFill>
                <a:latin typeface="Barlow Medium" pitchFamily="34" charset="0"/>
                <a:ea typeface="Barlow Medium" pitchFamily="34" charset="-122"/>
                <a:cs typeface="Barlow Medium" pitchFamily="34" charset="-120"/>
              </a:rPr>
              <a:t>Deep Neural Networks (DNNs)</a:t>
            </a:r>
            <a:endParaRPr lang="en-US" sz="700" dirty="0"/>
          </a:p>
        </p:txBody>
      </p:sp>
      <p:sp>
        <p:nvSpPr>
          <p:cNvPr id="7" name="Text 4"/>
          <p:cNvSpPr/>
          <p:nvPr/>
        </p:nvSpPr>
        <p:spPr>
          <a:xfrm>
            <a:off x="581263" y="1904762"/>
            <a:ext cx="4326850"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Để phát hiện và phân loại tín hiệu với độ chính xác cao hơn 98%</a:t>
            </a:r>
            <a:endParaRPr lang="en-US" sz="600" dirty="0"/>
          </a:p>
        </p:txBody>
      </p:sp>
      <p:pic>
        <p:nvPicPr>
          <p:cNvPr id="8" name="Image 1" descr="preencoded.png">    </p:cNvPr>
          <p:cNvPicPr>
            <a:picLocks noChangeAspect="1"/>
          </p:cNvPicPr>
          <p:nvPr/>
        </p:nvPicPr>
        <p:blipFill>
          <a:blip r:embed="rId2"/>
          <a:stretch>
            <a:fillRect/>
          </a:stretch>
        </p:blipFill>
        <p:spPr>
          <a:xfrm>
            <a:off x="5070515" y="1296472"/>
            <a:ext cx="4489252" cy="1143000"/>
          </a:xfrm>
          <a:prstGeom prst="rect">
            <a:avLst/>
          </a:prstGeom>
        </p:spPr>
      </p:pic>
      <p:sp>
        <p:nvSpPr>
          <p:cNvPr id="9" name="Text 5"/>
          <p:cNvSpPr/>
          <p:nvPr/>
        </p:nvSpPr>
        <p:spPr>
          <a:xfrm>
            <a:off x="5151715" y="1621393"/>
            <a:ext cx="953810" cy="112752"/>
          </a:xfrm>
          <a:prstGeom prst="rect">
            <a:avLst/>
          </a:prstGeom>
          <a:noFill/>
          <a:ln/>
        </p:spPr>
        <p:txBody>
          <a:bodyPr wrap="none" lIns="0" tIns="0" rIns="0" bIns="0" rtlCol="0" anchor="t"/>
          <a:lstStyle/>
          <a:p>
            <a:pPr algn="l" indent="0" marL="0">
              <a:lnSpc>
                <a:spcPts val="850"/>
              </a:lnSpc>
              <a:buNone/>
            </a:pPr>
            <a:r>
              <a:rPr lang="en-US" sz="700" dirty="0">
                <a:solidFill>
                  <a:srgbClr val="E5E0DF"/>
                </a:solidFill>
                <a:latin typeface="Barlow Medium" pitchFamily="34" charset="0"/>
                <a:ea typeface="Barlow Medium" pitchFamily="34" charset="-122"/>
                <a:cs typeface="Barlow Medium" pitchFamily="34" charset="-120"/>
              </a:rPr>
              <a:t>Reinforcement Learning</a:t>
            </a:r>
            <a:endParaRPr lang="en-US" sz="700" dirty="0"/>
          </a:p>
        </p:txBody>
      </p:sp>
      <p:sp>
        <p:nvSpPr>
          <p:cNvPr id="10" name="Text 6"/>
          <p:cNvSpPr/>
          <p:nvPr/>
        </p:nvSpPr>
        <p:spPr>
          <a:xfrm>
            <a:off x="5151715" y="1782842"/>
            <a:ext cx="4326850"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Để hệ thống tự động học cách quản lý phổ tối ưu thông qua các phần thưởng</a:t>
            </a:r>
            <a:endParaRPr lang="en-US" sz="600" dirty="0"/>
          </a:p>
        </p:txBody>
      </p:sp>
      <p:pic>
        <p:nvPicPr>
          <p:cNvPr id="11" name="Image 2" descr="preencoded.png">    </p:cNvPr>
          <p:cNvPicPr>
            <a:picLocks noChangeAspect="1"/>
          </p:cNvPicPr>
          <p:nvPr/>
        </p:nvPicPr>
        <p:blipFill>
          <a:blip r:embed="rId3"/>
          <a:stretch>
            <a:fillRect/>
          </a:stretch>
        </p:blipFill>
        <p:spPr>
          <a:xfrm>
            <a:off x="9640967" y="1174671"/>
            <a:ext cx="4489252" cy="1143000"/>
          </a:xfrm>
          <a:prstGeom prst="rect">
            <a:avLst/>
          </a:prstGeom>
        </p:spPr>
      </p:pic>
      <p:sp>
        <p:nvSpPr>
          <p:cNvPr id="12" name="Text 7"/>
          <p:cNvSpPr/>
          <p:nvPr/>
        </p:nvSpPr>
        <p:spPr>
          <a:xfrm>
            <a:off x="9722168" y="1499592"/>
            <a:ext cx="902851" cy="112752"/>
          </a:xfrm>
          <a:prstGeom prst="rect">
            <a:avLst/>
          </a:prstGeom>
          <a:noFill/>
          <a:ln/>
        </p:spPr>
        <p:txBody>
          <a:bodyPr wrap="none" lIns="0" tIns="0" rIns="0" bIns="0" rtlCol="0" anchor="t"/>
          <a:lstStyle/>
          <a:p>
            <a:pPr algn="l" indent="0" marL="0">
              <a:lnSpc>
                <a:spcPts val="850"/>
              </a:lnSpc>
              <a:buNone/>
            </a:pPr>
            <a:r>
              <a:rPr lang="en-US" sz="700" dirty="0">
                <a:solidFill>
                  <a:srgbClr val="E5E0DF"/>
                </a:solidFill>
                <a:latin typeface="Barlow Medium" pitchFamily="34" charset="0"/>
                <a:ea typeface="Barlow Medium" pitchFamily="34" charset="-122"/>
                <a:cs typeface="Barlow Medium" pitchFamily="34" charset="-120"/>
              </a:rPr>
              <a:t>Transfer Learning</a:t>
            </a:r>
            <a:endParaRPr lang="en-US" sz="700" dirty="0"/>
          </a:p>
        </p:txBody>
      </p:sp>
      <p:sp>
        <p:nvSpPr>
          <p:cNvPr id="13" name="Text 8"/>
          <p:cNvSpPr/>
          <p:nvPr/>
        </p:nvSpPr>
        <p:spPr>
          <a:xfrm>
            <a:off x="9722168" y="1661041"/>
            <a:ext cx="4326850"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Để chuyển kiến thức từ một môi trường sang môi trường khác nhanh chóng</a:t>
            </a:r>
            <a:endParaRPr lang="en-US" sz="600" dirty="0"/>
          </a:p>
        </p:txBody>
      </p:sp>
      <p:sp>
        <p:nvSpPr>
          <p:cNvPr id="14" name="Text 9"/>
          <p:cNvSpPr/>
          <p:nvPr/>
        </p:nvSpPr>
        <p:spPr>
          <a:xfrm>
            <a:off x="500063" y="2207300"/>
            <a:ext cx="13630275"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Các công nghệ này sẽ cho phép Cognitive Radio:</a:t>
            </a:r>
            <a:endParaRPr lang="en-US" sz="600" dirty="0"/>
          </a:p>
        </p:txBody>
      </p:sp>
      <p:sp>
        <p:nvSpPr>
          <p:cNvPr id="15" name="Text 10"/>
          <p:cNvSpPr/>
          <p:nvPr/>
        </p:nvSpPr>
        <p:spPr>
          <a:xfrm>
            <a:off x="500063" y="2428637"/>
            <a:ext cx="13630275" cy="130016"/>
          </a:xfrm>
          <a:prstGeom prst="rect">
            <a:avLst/>
          </a:prstGeom>
          <a:noFill/>
          <a:ln/>
        </p:spPr>
        <p:txBody>
          <a:bodyPr wrap="none" lIns="0" tIns="0" rIns="0" bIns="0" rtlCol="0" anchor="t"/>
          <a:lstStyle/>
          <a:p>
            <a:pPr algn="l" marL="342900" indent="-342900">
              <a:lnSpc>
                <a:spcPts val="1000"/>
              </a:lnSpc>
              <a:buSzPct val="100000"/>
              <a:buChar char="•"/>
            </a:pPr>
            <a:r>
              <a:rPr lang="en-US" sz="600" dirty="0">
                <a:solidFill>
                  <a:srgbClr val="E5E0DF"/>
                </a:solidFill>
                <a:latin typeface="Barlow" pitchFamily="34" charset="0"/>
                <a:ea typeface="Barlow" pitchFamily="34" charset="-122"/>
                <a:cs typeface="Barlow" pitchFamily="34" charset="-120"/>
              </a:rPr>
              <a:t>Dự đoán nhu cầu phổ tần trước khi xảy ra</a:t>
            </a:r>
            <a:endParaRPr lang="en-US" sz="600" dirty="0"/>
          </a:p>
        </p:txBody>
      </p:sp>
      <p:sp>
        <p:nvSpPr>
          <p:cNvPr id="16" name="Text 11"/>
          <p:cNvSpPr/>
          <p:nvPr/>
        </p:nvSpPr>
        <p:spPr>
          <a:xfrm>
            <a:off x="500063" y="2586990"/>
            <a:ext cx="13630275" cy="130016"/>
          </a:xfrm>
          <a:prstGeom prst="rect">
            <a:avLst/>
          </a:prstGeom>
          <a:noFill/>
          <a:ln/>
        </p:spPr>
        <p:txBody>
          <a:bodyPr wrap="none" lIns="0" tIns="0" rIns="0" bIns="0" rtlCol="0" anchor="t"/>
          <a:lstStyle/>
          <a:p>
            <a:pPr algn="l" marL="342900" indent="-342900">
              <a:lnSpc>
                <a:spcPts val="1000"/>
              </a:lnSpc>
              <a:buSzPct val="100000"/>
              <a:buChar char="•"/>
            </a:pPr>
            <a:r>
              <a:rPr lang="en-US" sz="600" dirty="0">
                <a:solidFill>
                  <a:srgbClr val="E5E0DF"/>
                </a:solidFill>
                <a:latin typeface="Barlow" pitchFamily="34" charset="0"/>
                <a:ea typeface="Barlow" pitchFamily="34" charset="-122"/>
                <a:cs typeface="Barlow" pitchFamily="34" charset="-120"/>
              </a:rPr>
              <a:t>Tối ưu hóa phân bổ phổ tức thì mà không cần tính toán phức tạp</a:t>
            </a:r>
            <a:endParaRPr lang="en-US" sz="600" dirty="0"/>
          </a:p>
        </p:txBody>
      </p:sp>
      <p:sp>
        <p:nvSpPr>
          <p:cNvPr id="17" name="Text 12"/>
          <p:cNvSpPr/>
          <p:nvPr/>
        </p:nvSpPr>
        <p:spPr>
          <a:xfrm>
            <a:off x="500063" y="2745343"/>
            <a:ext cx="13630275" cy="130016"/>
          </a:xfrm>
          <a:prstGeom prst="rect">
            <a:avLst/>
          </a:prstGeom>
          <a:noFill/>
          <a:ln/>
        </p:spPr>
        <p:txBody>
          <a:bodyPr wrap="none" lIns="0" tIns="0" rIns="0" bIns="0" rtlCol="0" anchor="t"/>
          <a:lstStyle/>
          <a:p>
            <a:pPr algn="l" marL="342900" indent="-342900">
              <a:lnSpc>
                <a:spcPts val="1000"/>
              </a:lnSpc>
              <a:buSzPct val="100000"/>
              <a:buChar char="•"/>
            </a:pPr>
            <a:r>
              <a:rPr lang="en-US" sz="600" dirty="0">
                <a:solidFill>
                  <a:srgbClr val="E5E0DF"/>
                </a:solidFill>
                <a:latin typeface="Barlow" pitchFamily="34" charset="0"/>
                <a:ea typeface="Barlow" pitchFamily="34" charset="-122"/>
                <a:cs typeface="Barlow" pitchFamily="34" charset="-120"/>
              </a:rPr>
              <a:t>Phát hiện các loại tấn công hoặc can thiệp độc hại (jamming)</a:t>
            </a:r>
            <a:endParaRPr lang="en-US" sz="600" dirty="0"/>
          </a:p>
        </p:txBody>
      </p:sp>
      <p:sp>
        <p:nvSpPr>
          <p:cNvPr id="18" name="Text 13"/>
          <p:cNvSpPr/>
          <p:nvPr/>
        </p:nvSpPr>
        <p:spPr>
          <a:xfrm>
            <a:off x="500063" y="2966680"/>
            <a:ext cx="13630275" cy="130016"/>
          </a:xfrm>
          <a:prstGeom prst="rect">
            <a:avLst/>
          </a:prstGeom>
          <a:noFill/>
          <a:ln/>
        </p:spPr>
        <p:txBody>
          <a:bodyPr wrap="none" lIns="0" tIns="0" rIns="0" bIns="0" rtlCol="0" anchor="t"/>
          <a:lstStyle/>
          <a:p>
            <a:pPr algn="l" indent="0" marL="0">
              <a:lnSpc>
                <a:spcPts val="1000"/>
              </a:lnSpc>
              <a:buNone/>
            </a:pPr>
            <a:r>
              <a:rPr lang="en-US" sz="600" b="1" dirty="0">
                <a:solidFill>
                  <a:srgbClr val="E5E0DF"/>
                </a:solidFill>
                <a:latin typeface="Barlow" pitchFamily="34" charset="0"/>
                <a:ea typeface="Barlow" pitchFamily="34" charset="-122"/>
                <a:cs typeface="Barlow" pitchFamily="34" charset="-120"/>
              </a:rPr>
              <a:t>Kết Hợp Với 5G, SDN, và NFV</a:t>
            </a:r>
            <a:endParaRPr lang="en-US" sz="600" dirty="0"/>
          </a:p>
        </p:txBody>
      </p:sp>
      <p:sp>
        <p:nvSpPr>
          <p:cNvPr id="19" name="Text 14"/>
          <p:cNvSpPr/>
          <p:nvPr/>
        </p:nvSpPr>
        <p:spPr>
          <a:xfrm>
            <a:off x="500063" y="3188018"/>
            <a:ext cx="13630275"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Cognitive Radio sẽ không tồn tại độc lập, mà sẽ được tích hợp với các công nghệ mạng hiện đại:</a:t>
            </a:r>
            <a:endParaRPr lang="en-US" sz="600" dirty="0"/>
          </a:p>
        </p:txBody>
      </p:sp>
      <p:sp>
        <p:nvSpPr>
          <p:cNvPr id="20" name="Text 15"/>
          <p:cNvSpPr/>
          <p:nvPr/>
        </p:nvSpPr>
        <p:spPr>
          <a:xfrm>
            <a:off x="4861917" y="4008358"/>
            <a:ext cx="902851" cy="112752"/>
          </a:xfrm>
          <a:prstGeom prst="rect">
            <a:avLst/>
          </a:prstGeom>
          <a:noFill/>
          <a:ln/>
        </p:spPr>
        <p:txBody>
          <a:bodyPr wrap="none" lIns="0" tIns="0" rIns="0" bIns="0" rtlCol="0" anchor="t"/>
          <a:lstStyle/>
          <a:p>
            <a:pPr algn="r" indent="0" marL="0">
              <a:lnSpc>
                <a:spcPts val="850"/>
              </a:lnSpc>
              <a:buNone/>
            </a:pPr>
            <a:r>
              <a:rPr lang="en-US" sz="700" dirty="0">
                <a:solidFill>
                  <a:srgbClr val="E5E0DF"/>
                </a:solidFill>
                <a:latin typeface="Barlow Medium" pitchFamily="34" charset="0"/>
                <a:ea typeface="Barlow Medium" pitchFamily="34" charset="-122"/>
                <a:cs typeface="Barlow Medium" pitchFamily="34" charset="-120"/>
              </a:rPr>
              <a:t>5G Networks</a:t>
            </a:r>
            <a:endParaRPr lang="en-US" sz="700" dirty="0"/>
          </a:p>
        </p:txBody>
      </p:sp>
      <p:sp>
        <p:nvSpPr>
          <p:cNvPr id="21" name="Text 16"/>
          <p:cNvSpPr/>
          <p:nvPr/>
        </p:nvSpPr>
        <p:spPr>
          <a:xfrm>
            <a:off x="500063" y="4169807"/>
            <a:ext cx="5264706" cy="130016"/>
          </a:xfrm>
          <a:prstGeom prst="rect">
            <a:avLst/>
          </a:prstGeom>
          <a:noFill/>
          <a:ln/>
        </p:spPr>
        <p:txBody>
          <a:bodyPr wrap="none" lIns="0" tIns="0" rIns="0" bIns="0" rtlCol="0" anchor="t"/>
          <a:lstStyle/>
          <a:p>
            <a:pPr algn="r" indent="0" marL="0">
              <a:lnSpc>
                <a:spcPts val="1000"/>
              </a:lnSpc>
              <a:buNone/>
            </a:pPr>
            <a:r>
              <a:rPr lang="en-US" sz="600" dirty="0">
                <a:solidFill>
                  <a:srgbClr val="E5E0DF"/>
                </a:solidFill>
                <a:latin typeface="Barlow" pitchFamily="34" charset="0"/>
                <a:ea typeface="Barlow" pitchFamily="34" charset="-122"/>
                <a:cs typeface="Barlow" pitchFamily="34" charset="-120"/>
              </a:rPr>
              <a:t>Sử dụng tần số mmWave và massive MIMO kết hợp với CR</a:t>
            </a:r>
            <a:endParaRPr lang="en-US" sz="600" dirty="0"/>
          </a:p>
        </p:txBody>
      </p:sp>
      <p:pic>
        <p:nvPicPr>
          <p:cNvPr id="22" name="Image 3" descr="preencoded.png">    </p:cNvPr>
          <p:cNvPicPr>
            <a:picLocks noChangeAspect="1"/>
          </p:cNvPicPr>
          <p:nvPr/>
        </p:nvPicPr>
        <p:blipFill>
          <a:blip r:embed="rId4"/>
          <a:stretch>
            <a:fillRect/>
          </a:stretch>
        </p:blipFill>
        <p:spPr>
          <a:xfrm>
            <a:off x="5764768" y="3409355"/>
            <a:ext cx="3100864" cy="3100864"/>
          </a:xfrm>
          <a:prstGeom prst="rect">
            <a:avLst/>
          </a:prstGeom>
        </p:spPr>
      </p:pic>
      <p:pic>
        <p:nvPicPr>
          <p:cNvPr id="23" name="Image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3337" y="4337923"/>
            <a:ext cx="114181" cy="114181"/>
          </a:xfrm>
          <a:prstGeom prst="rect">
            <a:avLst/>
          </a:prstGeom>
        </p:spPr>
      </p:pic>
      <p:sp>
        <p:nvSpPr>
          <p:cNvPr id="24" name="Text 17"/>
          <p:cNvSpPr/>
          <p:nvPr/>
        </p:nvSpPr>
        <p:spPr>
          <a:xfrm>
            <a:off x="8865632" y="4008358"/>
            <a:ext cx="1400175" cy="112752"/>
          </a:xfrm>
          <a:prstGeom prst="rect">
            <a:avLst/>
          </a:prstGeom>
          <a:noFill/>
          <a:ln/>
        </p:spPr>
        <p:txBody>
          <a:bodyPr wrap="none" lIns="0" tIns="0" rIns="0" bIns="0" rtlCol="0" anchor="t"/>
          <a:lstStyle/>
          <a:p>
            <a:pPr algn="l" indent="0" marL="0">
              <a:lnSpc>
                <a:spcPts val="850"/>
              </a:lnSpc>
              <a:buNone/>
            </a:pPr>
            <a:r>
              <a:rPr lang="en-US" sz="700" dirty="0">
                <a:solidFill>
                  <a:srgbClr val="E5E0DF"/>
                </a:solidFill>
                <a:latin typeface="Barlow Medium" pitchFamily="34" charset="0"/>
                <a:ea typeface="Barlow Medium" pitchFamily="34" charset="-122"/>
                <a:cs typeface="Barlow Medium" pitchFamily="34" charset="-120"/>
              </a:rPr>
              <a:t>Software Defined Networking (SDN)</a:t>
            </a:r>
            <a:endParaRPr lang="en-US" sz="700" dirty="0"/>
          </a:p>
        </p:txBody>
      </p:sp>
      <p:sp>
        <p:nvSpPr>
          <p:cNvPr id="25" name="Text 18"/>
          <p:cNvSpPr/>
          <p:nvPr/>
        </p:nvSpPr>
        <p:spPr>
          <a:xfrm>
            <a:off x="8865632" y="4169807"/>
            <a:ext cx="5264706"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Quản lý mạng từ trung tâm, cho phép quyết định phổ toàn cục tối ưu</a:t>
            </a:r>
            <a:endParaRPr lang="en-US" sz="600" dirty="0"/>
          </a:p>
        </p:txBody>
      </p:sp>
      <p:pic>
        <p:nvPicPr>
          <p:cNvPr id="26" name="Image 5" descr="preencoded.png">    </p:cNvPr>
          <p:cNvPicPr>
            <a:picLocks noChangeAspect="1"/>
          </p:cNvPicPr>
          <p:nvPr/>
        </p:nvPicPr>
        <p:blipFill>
          <a:blip r:embed="rId7"/>
          <a:stretch>
            <a:fillRect/>
          </a:stretch>
        </p:blipFill>
        <p:spPr>
          <a:xfrm>
            <a:off x="5764768" y="3409355"/>
            <a:ext cx="3100864" cy="3100864"/>
          </a:xfrm>
          <a:prstGeom prst="rect">
            <a:avLst/>
          </a:prstGeom>
        </p:spPr>
      </p:pic>
      <p:pic>
        <p:nvPicPr>
          <p:cNvPr id="27" name="Image 6"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22644" y="4337923"/>
            <a:ext cx="114181" cy="114181"/>
          </a:xfrm>
          <a:prstGeom prst="rect">
            <a:avLst/>
          </a:prstGeom>
        </p:spPr>
      </p:pic>
      <p:sp>
        <p:nvSpPr>
          <p:cNvPr id="28" name="Text 19"/>
          <p:cNvSpPr/>
          <p:nvPr/>
        </p:nvSpPr>
        <p:spPr>
          <a:xfrm>
            <a:off x="8865632" y="5619631"/>
            <a:ext cx="1481495" cy="112752"/>
          </a:xfrm>
          <a:prstGeom prst="rect">
            <a:avLst/>
          </a:prstGeom>
          <a:noFill/>
          <a:ln/>
        </p:spPr>
        <p:txBody>
          <a:bodyPr wrap="none" lIns="0" tIns="0" rIns="0" bIns="0" rtlCol="0" anchor="t"/>
          <a:lstStyle/>
          <a:p>
            <a:pPr algn="l" indent="0" marL="0">
              <a:lnSpc>
                <a:spcPts val="850"/>
              </a:lnSpc>
              <a:buNone/>
            </a:pPr>
            <a:r>
              <a:rPr lang="en-US" sz="700" dirty="0">
                <a:solidFill>
                  <a:srgbClr val="E5E0DF"/>
                </a:solidFill>
                <a:latin typeface="Barlow Medium" pitchFamily="34" charset="0"/>
                <a:ea typeface="Barlow Medium" pitchFamily="34" charset="-122"/>
                <a:cs typeface="Barlow Medium" pitchFamily="34" charset="-120"/>
              </a:rPr>
              <a:t>Network Function Virtualization (NFV)</a:t>
            </a:r>
            <a:endParaRPr lang="en-US" sz="700" dirty="0"/>
          </a:p>
        </p:txBody>
      </p:sp>
      <p:sp>
        <p:nvSpPr>
          <p:cNvPr id="29" name="Text 20"/>
          <p:cNvSpPr/>
          <p:nvPr/>
        </p:nvSpPr>
        <p:spPr>
          <a:xfrm>
            <a:off x="8865632" y="5781080"/>
            <a:ext cx="5264706"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Chạy các chức năng mạng trong các máy chủ ảo, tăng tính linh hoạt</a:t>
            </a:r>
            <a:endParaRPr lang="en-US" sz="600" dirty="0"/>
          </a:p>
        </p:txBody>
      </p:sp>
      <p:pic>
        <p:nvPicPr>
          <p:cNvPr id="30" name="Image 7" descr="preencoded.png">    </p:cNvPr>
          <p:cNvPicPr>
            <a:picLocks noChangeAspect="1"/>
          </p:cNvPicPr>
          <p:nvPr/>
        </p:nvPicPr>
        <p:blipFill>
          <a:blip r:embed="rId10"/>
          <a:stretch>
            <a:fillRect/>
          </a:stretch>
        </p:blipFill>
        <p:spPr>
          <a:xfrm>
            <a:off x="5764768" y="3409355"/>
            <a:ext cx="3100864" cy="3100864"/>
          </a:xfrm>
          <a:prstGeom prst="rect">
            <a:avLst/>
          </a:prstGeom>
        </p:spPr>
      </p:pic>
      <p:pic>
        <p:nvPicPr>
          <p:cNvPr id="31" name="Image 8"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22644" y="5467231"/>
            <a:ext cx="114181" cy="114181"/>
          </a:xfrm>
          <a:prstGeom prst="rect">
            <a:avLst/>
          </a:prstGeom>
        </p:spPr>
      </p:pic>
      <p:sp>
        <p:nvSpPr>
          <p:cNvPr id="32" name="Text 21"/>
          <p:cNvSpPr/>
          <p:nvPr/>
        </p:nvSpPr>
        <p:spPr>
          <a:xfrm>
            <a:off x="4861917" y="5619631"/>
            <a:ext cx="902851" cy="112752"/>
          </a:xfrm>
          <a:prstGeom prst="rect">
            <a:avLst/>
          </a:prstGeom>
          <a:noFill/>
          <a:ln/>
        </p:spPr>
        <p:txBody>
          <a:bodyPr wrap="none" lIns="0" tIns="0" rIns="0" bIns="0" rtlCol="0" anchor="t"/>
          <a:lstStyle/>
          <a:p>
            <a:pPr algn="r" indent="0" marL="0">
              <a:lnSpc>
                <a:spcPts val="850"/>
              </a:lnSpc>
              <a:buNone/>
            </a:pPr>
            <a:r>
              <a:rPr lang="en-US" sz="700" dirty="0">
                <a:solidFill>
                  <a:srgbClr val="E5E0DF"/>
                </a:solidFill>
                <a:latin typeface="Barlow Medium" pitchFamily="34" charset="0"/>
                <a:ea typeface="Barlow Medium" pitchFamily="34" charset="-122"/>
                <a:cs typeface="Barlow Medium" pitchFamily="34" charset="-120"/>
              </a:rPr>
              <a:t>Artificial Intelligence</a:t>
            </a:r>
            <a:endParaRPr lang="en-US" sz="700" dirty="0"/>
          </a:p>
        </p:txBody>
      </p:sp>
      <p:sp>
        <p:nvSpPr>
          <p:cNvPr id="33" name="Text 22"/>
          <p:cNvSpPr/>
          <p:nvPr/>
        </p:nvSpPr>
        <p:spPr>
          <a:xfrm>
            <a:off x="500063" y="5781080"/>
            <a:ext cx="5264706" cy="130016"/>
          </a:xfrm>
          <a:prstGeom prst="rect">
            <a:avLst/>
          </a:prstGeom>
          <a:noFill/>
          <a:ln/>
        </p:spPr>
        <p:txBody>
          <a:bodyPr wrap="none" lIns="0" tIns="0" rIns="0" bIns="0" rtlCol="0" anchor="t"/>
          <a:lstStyle/>
          <a:p>
            <a:pPr algn="r" indent="0" marL="0">
              <a:lnSpc>
                <a:spcPts val="1000"/>
              </a:lnSpc>
              <a:buNone/>
            </a:pPr>
            <a:r>
              <a:rPr lang="en-US" sz="600" dirty="0">
                <a:solidFill>
                  <a:srgbClr val="E5E0DF"/>
                </a:solidFill>
                <a:latin typeface="Barlow" pitchFamily="34" charset="0"/>
                <a:ea typeface="Barlow" pitchFamily="34" charset="-122"/>
                <a:cs typeface="Barlow" pitchFamily="34" charset="-120"/>
              </a:rPr>
              <a:t>Hệ thống CR tự động học và tối ưu hóa hoạt động</a:t>
            </a:r>
            <a:endParaRPr lang="en-US" sz="600" dirty="0"/>
          </a:p>
        </p:txBody>
      </p:sp>
      <p:pic>
        <p:nvPicPr>
          <p:cNvPr id="34" name="Image 9" descr="preencoded.png">    </p:cNvPr>
          <p:cNvPicPr>
            <a:picLocks noChangeAspect="1"/>
          </p:cNvPicPr>
          <p:nvPr/>
        </p:nvPicPr>
        <p:blipFill>
          <a:blip r:embed="rId13"/>
          <a:stretch>
            <a:fillRect/>
          </a:stretch>
        </p:blipFill>
        <p:spPr>
          <a:xfrm>
            <a:off x="5764768" y="3409355"/>
            <a:ext cx="3100864" cy="3100864"/>
          </a:xfrm>
          <a:prstGeom prst="rect">
            <a:avLst/>
          </a:prstGeom>
        </p:spPr>
      </p:pic>
      <p:pic>
        <p:nvPicPr>
          <p:cNvPr id="35" name="Image 10"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93337" y="5467231"/>
            <a:ext cx="114181" cy="114181"/>
          </a:xfrm>
          <a:prstGeom prst="rect">
            <a:avLst/>
          </a:prstGeom>
        </p:spPr>
      </p:pic>
      <p:sp>
        <p:nvSpPr>
          <p:cNvPr id="36" name="Text 23"/>
          <p:cNvSpPr/>
          <p:nvPr/>
        </p:nvSpPr>
        <p:spPr>
          <a:xfrm>
            <a:off x="500063" y="6601539"/>
            <a:ext cx="13630275" cy="130016"/>
          </a:xfrm>
          <a:prstGeom prst="rect">
            <a:avLst/>
          </a:prstGeom>
          <a:noFill/>
          <a:ln/>
        </p:spPr>
        <p:txBody>
          <a:bodyPr wrap="none" lIns="0" tIns="0" rIns="0" bIns="0" rtlCol="0" anchor="t"/>
          <a:lstStyle/>
          <a:p>
            <a:pPr algn="l" indent="0" marL="0">
              <a:lnSpc>
                <a:spcPts val="1000"/>
              </a:lnSpc>
              <a:buNone/>
            </a:pPr>
            <a:r>
              <a:rPr lang="en-US" sz="600" b="1" dirty="0">
                <a:solidFill>
                  <a:srgbClr val="E5E0DF"/>
                </a:solidFill>
                <a:latin typeface="Barlow" pitchFamily="34" charset="0"/>
                <a:ea typeface="Barlow" pitchFamily="34" charset="-122"/>
                <a:cs typeface="Barlow" pitchFamily="34" charset="-120"/>
              </a:rPr>
              <a:t>Ứng Dụng Mở Rộng: IoT, Smart Cities, và Công Nghiệp</a:t>
            </a:r>
            <a:endParaRPr lang="en-US" sz="600" dirty="0"/>
          </a:p>
        </p:txBody>
      </p:sp>
      <p:sp>
        <p:nvSpPr>
          <p:cNvPr id="37" name="Text 24"/>
          <p:cNvSpPr/>
          <p:nvPr/>
        </p:nvSpPr>
        <p:spPr>
          <a:xfrm>
            <a:off x="500063" y="6822877"/>
            <a:ext cx="13630275"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Cognitive Radio sẽ đóng vai trò quan trọng trong các lĩnh vực:</a:t>
            </a:r>
            <a:endParaRPr lang="en-US" sz="600" dirty="0"/>
          </a:p>
        </p:txBody>
      </p:sp>
      <p:sp>
        <p:nvSpPr>
          <p:cNvPr id="38" name="Text 25"/>
          <p:cNvSpPr/>
          <p:nvPr/>
        </p:nvSpPr>
        <p:spPr>
          <a:xfrm>
            <a:off x="500063" y="7125414"/>
            <a:ext cx="902851" cy="112752"/>
          </a:xfrm>
          <a:prstGeom prst="rect">
            <a:avLst/>
          </a:prstGeom>
          <a:noFill/>
          <a:ln/>
        </p:spPr>
        <p:txBody>
          <a:bodyPr wrap="none" lIns="0" tIns="0" rIns="0" bIns="0" rtlCol="0" anchor="t"/>
          <a:lstStyle/>
          <a:p>
            <a:pPr algn="l" indent="0" marL="0">
              <a:lnSpc>
                <a:spcPts val="850"/>
              </a:lnSpc>
              <a:buNone/>
            </a:pPr>
            <a:r>
              <a:rPr lang="en-US" sz="700" dirty="0">
                <a:solidFill>
                  <a:srgbClr val="FFFFFF"/>
                </a:solidFill>
                <a:latin typeface="Barlow Medium" pitchFamily="34" charset="0"/>
                <a:ea typeface="Barlow Medium" pitchFamily="34" charset="-122"/>
                <a:cs typeface="Barlow Medium" pitchFamily="34" charset="-120"/>
              </a:rPr>
              <a:t>Internet Vạn Vật (IoT)</a:t>
            </a:r>
            <a:endParaRPr lang="en-US" sz="700" dirty="0"/>
          </a:p>
        </p:txBody>
      </p:sp>
      <p:sp>
        <p:nvSpPr>
          <p:cNvPr id="39" name="Text 26"/>
          <p:cNvSpPr/>
          <p:nvPr/>
        </p:nvSpPr>
        <p:spPr>
          <a:xfrm>
            <a:off x="500063" y="7319367"/>
            <a:ext cx="4365188" cy="260033"/>
          </a:xfrm>
          <a:prstGeom prst="rect">
            <a:avLst/>
          </a:prstGeom>
          <a:noFill/>
          <a:ln/>
        </p:spPr>
        <p:txBody>
          <a:bodyPr wrap="squar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Hàng tỷ cảm biến và thiết bị IoT cần giao tiếp đồng thời. CR sẽ giúp quản lý phổ tần cho mạng IoT khổng lồ này, cho phép mỗi thiết bị tìm kiếm tần số phù hợp một cách tự động.</a:t>
            </a:r>
            <a:endParaRPr lang="en-US" sz="600" dirty="0"/>
          </a:p>
        </p:txBody>
      </p:sp>
      <p:sp>
        <p:nvSpPr>
          <p:cNvPr id="40" name="Text 27"/>
          <p:cNvSpPr/>
          <p:nvPr/>
        </p:nvSpPr>
        <p:spPr>
          <a:xfrm>
            <a:off x="5070991" y="7125414"/>
            <a:ext cx="902851" cy="112752"/>
          </a:xfrm>
          <a:prstGeom prst="rect">
            <a:avLst/>
          </a:prstGeom>
          <a:noFill/>
          <a:ln/>
        </p:spPr>
        <p:txBody>
          <a:bodyPr wrap="none" lIns="0" tIns="0" rIns="0" bIns="0" rtlCol="0" anchor="t"/>
          <a:lstStyle/>
          <a:p>
            <a:pPr algn="l" indent="0" marL="0">
              <a:lnSpc>
                <a:spcPts val="850"/>
              </a:lnSpc>
              <a:buNone/>
            </a:pPr>
            <a:r>
              <a:rPr lang="en-US" sz="700" dirty="0">
                <a:solidFill>
                  <a:srgbClr val="FFFFFF"/>
                </a:solidFill>
                <a:latin typeface="Barlow Medium" pitchFamily="34" charset="0"/>
                <a:ea typeface="Barlow Medium" pitchFamily="34" charset="-122"/>
                <a:cs typeface="Barlow Medium" pitchFamily="34" charset="-120"/>
              </a:rPr>
              <a:t>Thành Phố Thông Minh</a:t>
            </a:r>
            <a:endParaRPr lang="en-US" sz="700" dirty="0"/>
          </a:p>
        </p:txBody>
      </p:sp>
      <p:sp>
        <p:nvSpPr>
          <p:cNvPr id="41" name="Text 28"/>
          <p:cNvSpPr/>
          <p:nvPr/>
        </p:nvSpPr>
        <p:spPr>
          <a:xfrm>
            <a:off x="5070991" y="7319367"/>
            <a:ext cx="4365188" cy="260033"/>
          </a:xfrm>
          <a:prstGeom prst="rect">
            <a:avLst/>
          </a:prstGeom>
          <a:noFill/>
          <a:ln/>
        </p:spPr>
        <p:txBody>
          <a:bodyPr wrap="squar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Các hệ thống giao thông thông minh, quản lý năng lượng, giám sát môi trường đều dựa trên mạng không dây. CR sẽ đảm bảo các hệ thống này có đủ phổ tần để hoạt động.</a:t>
            </a:r>
            <a:endParaRPr lang="en-US" sz="600" dirty="0"/>
          </a:p>
        </p:txBody>
      </p:sp>
      <p:sp>
        <p:nvSpPr>
          <p:cNvPr id="42" name="Text 29"/>
          <p:cNvSpPr/>
          <p:nvPr/>
        </p:nvSpPr>
        <p:spPr>
          <a:xfrm>
            <a:off x="9641919" y="7125414"/>
            <a:ext cx="902851" cy="112752"/>
          </a:xfrm>
          <a:prstGeom prst="rect">
            <a:avLst/>
          </a:prstGeom>
          <a:noFill/>
          <a:ln/>
        </p:spPr>
        <p:txBody>
          <a:bodyPr wrap="none" lIns="0" tIns="0" rIns="0" bIns="0" rtlCol="0" anchor="t"/>
          <a:lstStyle/>
          <a:p>
            <a:pPr algn="l" indent="0" marL="0">
              <a:lnSpc>
                <a:spcPts val="850"/>
              </a:lnSpc>
              <a:buNone/>
            </a:pPr>
            <a:r>
              <a:rPr lang="en-US" sz="700" dirty="0">
                <a:solidFill>
                  <a:srgbClr val="FFFFFF"/>
                </a:solidFill>
                <a:latin typeface="Barlow Medium" pitchFamily="34" charset="0"/>
                <a:ea typeface="Barlow Medium" pitchFamily="34" charset="-122"/>
                <a:cs typeface="Barlow Medium" pitchFamily="34" charset="-120"/>
              </a:rPr>
              <a:t>Công Nghiệp 4.0</a:t>
            </a:r>
            <a:endParaRPr lang="en-US" sz="700" dirty="0"/>
          </a:p>
        </p:txBody>
      </p:sp>
      <p:sp>
        <p:nvSpPr>
          <p:cNvPr id="43" name="Text 30"/>
          <p:cNvSpPr/>
          <p:nvPr/>
        </p:nvSpPr>
        <p:spPr>
          <a:xfrm>
            <a:off x="9641919" y="7319367"/>
            <a:ext cx="4503420" cy="260033"/>
          </a:xfrm>
          <a:prstGeom prst="rect">
            <a:avLst/>
          </a:prstGeom>
          <a:noFill/>
          <a:ln/>
        </p:spPr>
        <p:txBody>
          <a:bodyPr wrap="squar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Các nhà máy hiện đại cần mạng không dây siêu tin cậy (URLLC) với độ trễ cực thấp. CR sẽ giúp duy trì chất lượng dịch vụ cho các ứng dụng công nghiệp quan trọng.</a:t>
            </a:r>
            <a:endParaRPr lang="en-US" sz="600" dirty="0"/>
          </a:p>
        </p:txBody>
      </p:sp>
      <p:sp>
        <p:nvSpPr>
          <p:cNvPr id="44" name="Text 31"/>
          <p:cNvSpPr/>
          <p:nvPr/>
        </p:nvSpPr>
        <p:spPr>
          <a:xfrm>
            <a:off x="500063" y="7743825"/>
            <a:ext cx="13630275" cy="130016"/>
          </a:xfrm>
          <a:prstGeom prst="rect">
            <a:avLst/>
          </a:prstGeom>
          <a:noFill/>
          <a:ln/>
        </p:spPr>
        <p:txBody>
          <a:bodyPr wrap="none" lIns="0" tIns="0" rIns="0" bIns="0" rtlCol="0" anchor="t"/>
          <a:lstStyle/>
          <a:p>
            <a:pPr algn="l" indent="0" marL="0">
              <a:lnSpc>
                <a:spcPts val="1000"/>
              </a:lnSpc>
              <a:buNone/>
            </a:pPr>
            <a:r>
              <a:rPr lang="en-US" sz="600" b="1" dirty="0">
                <a:solidFill>
                  <a:srgbClr val="E5E0DF"/>
                </a:solidFill>
                <a:latin typeface="Barlow" pitchFamily="34" charset="0"/>
                <a:ea typeface="Barlow" pitchFamily="34" charset="-122"/>
                <a:cs typeface="Barlow" pitchFamily="34" charset="-120"/>
              </a:rPr>
              <a:t>Mạng Không Dây Thế Hệ Tiếp Theo</a:t>
            </a:r>
            <a:endParaRPr lang="en-US" sz="600" dirty="0"/>
          </a:p>
        </p:txBody>
      </p:sp>
      <p:sp>
        <p:nvSpPr>
          <p:cNvPr id="45" name="Text 32"/>
          <p:cNvSpPr/>
          <p:nvPr/>
        </p:nvSpPr>
        <p:spPr>
          <a:xfrm>
            <a:off x="500063" y="7965162"/>
            <a:ext cx="13630275"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Các nhà nghiên cứu đang khám phá các ứng dụng tiên tiến của CR:</a:t>
            </a:r>
            <a:endParaRPr lang="en-US" sz="600" dirty="0"/>
          </a:p>
        </p:txBody>
      </p:sp>
      <p:sp>
        <p:nvSpPr>
          <p:cNvPr id="46" name="Shape 33"/>
          <p:cNvSpPr/>
          <p:nvPr/>
        </p:nvSpPr>
        <p:spPr>
          <a:xfrm>
            <a:off x="500063" y="8186499"/>
            <a:ext cx="182761" cy="182761"/>
          </a:xfrm>
          <a:prstGeom prst="roundRect">
            <a:avLst>
              <a:gd name="adj" fmla="val 18675"/>
            </a:avLst>
          </a:prstGeom>
          <a:solidFill>
            <a:srgbClr val="790709"/>
          </a:solidFill>
          <a:ln w="7620">
            <a:solidFill>
              <a:srgbClr val="922022"/>
            </a:solidFill>
            <a:prstDash val="solid"/>
          </a:ln>
        </p:spPr>
      </p:sp>
      <p:sp>
        <p:nvSpPr>
          <p:cNvPr id="47" name="Text 34"/>
          <p:cNvSpPr/>
          <p:nvPr/>
        </p:nvSpPr>
        <p:spPr>
          <a:xfrm>
            <a:off x="537210" y="8210133"/>
            <a:ext cx="108347" cy="135374"/>
          </a:xfrm>
          <a:prstGeom prst="rect">
            <a:avLst/>
          </a:prstGeom>
          <a:noFill/>
          <a:ln/>
        </p:spPr>
        <p:txBody>
          <a:bodyPr wrap="none" lIns="0" tIns="0" rIns="0" bIns="0" rtlCol="0" anchor="t"/>
          <a:lstStyle/>
          <a:p>
            <a:pPr algn="ctr" indent="0" marL="0">
              <a:lnSpc>
                <a:spcPts val="850"/>
              </a:lnSpc>
              <a:buNone/>
            </a:pPr>
            <a:r>
              <a:rPr lang="en-US" sz="850" dirty="0">
                <a:solidFill>
                  <a:srgbClr val="E5E0DF"/>
                </a:solidFill>
                <a:latin typeface="Barlow Medium" pitchFamily="34" charset="0"/>
                <a:ea typeface="Barlow Medium" pitchFamily="34" charset="-122"/>
                <a:cs typeface="Barlow Medium" pitchFamily="34" charset="-120"/>
              </a:rPr>
              <a:t>1</a:t>
            </a:r>
            <a:endParaRPr lang="en-US" sz="850" dirty="0"/>
          </a:p>
        </p:txBody>
      </p:sp>
      <p:sp>
        <p:nvSpPr>
          <p:cNvPr id="48" name="Text 35"/>
          <p:cNvSpPr/>
          <p:nvPr/>
        </p:nvSpPr>
        <p:spPr>
          <a:xfrm>
            <a:off x="764024" y="8214360"/>
            <a:ext cx="1417439" cy="112752"/>
          </a:xfrm>
          <a:prstGeom prst="rect">
            <a:avLst/>
          </a:prstGeom>
          <a:noFill/>
          <a:ln/>
        </p:spPr>
        <p:txBody>
          <a:bodyPr wrap="none" lIns="0" tIns="0" rIns="0" bIns="0" rtlCol="0" anchor="t"/>
          <a:lstStyle/>
          <a:p>
            <a:pPr algn="l" indent="0" marL="0">
              <a:lnSpc>
                <a:spcPts val="850"/>
              </a:lnSpc>
              <a:buNone/>
            </a:pPr>
            <a:r>
              <a:rPr lang="en-US" sz="700" dirty="0">
                <a:solidFill>
                  <a:srgbClr val="E5E0DF"/>
                </a:solidFill>
                <a:latin typeface="Barlow Medium" pitchFamily="34" charset="0"/>
                <a:ea typeface="Barlow Medium" pitchFamily="34" charset="-122"/>
                <a:cs typeface="Barlow Medium" pitchFamily="34" charset="-120"/>
              </a:rPr>
              <a:t>Phổ Tần Siêu Rộng (Ultra-Wideband)</a:t>
            </a:r>
            <a:endParaRPr lang="en-US" sz="700" dirty="0"/>
          </a:p>
        </p:txBody>
      </p:sp>
      <p:sp>
        <p:nvSpPr>
          <p:cNvPr id="49" name="Text 36"/>
          <p:cNvSpPr/>
          <p:nvPr/>
        </p:nvSpPr>
        <p:spPr>
          <a:xfrm>
            <a:off x="764024" y="8375809"/>
            <a:ext cx="4211717"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Sử dụng phổ từ vài GHz đến hàng trăm GHz, CR sẽ giúp quản lý phổ rộng này hiệu quả</a:t>
            </a:r>
            <a:endParaRPr lang="en-US" sz="600" dirty="0"/>
          </a:p>
        </p:txBody>
      </p:sp>
      <p:sp>
        <p:nvSpPr>
          <p:cNvPr id="50" name="Shape 37"/>
          <p:cNvSpPr/>
          <p:nvPr/>
        </p:nvSpPr>
        <p:spPr>
          <a:xfrm>
            <a:off x="5077301" y="8186499"/>
            <a:ext cx="182761" cy="182761"/>
          </a:xfrm>
          <a:prstGeom prst="roundRect">
            <a:avLst>
              <a:gd name="adj" fmla="val 18675"/>
            </a:avLst>
          </a:prstGeom>
          <a:solidFill>
            <a:srgbClr val="790709"/>
          </a:solidFill>
          <a:ln w="7620">
            <a:solidFill>
              <a:srgbClr val="922022"/>
            </a:solidFill>
            <a:prstDash val="solid"/>
          </a:ln>
        </p:spPr>
      </p:sp>
      <p:sp>
        <p:nvSpPr>
          <p:cNvPr id="51" name="Text 38"/>
          <p:cNvSpPr/>
          <p:nvPr/>
        </p:nvSpPr>
        <p:spPr>
          <a:xfrm>
            <a:off x="5114449" y="8210133"/>
            <a:ext cx="108347" cy="135374"/>
          </a:xfrm>
          <a:prstGeom prst="rect">
            <a:avLst/>
          </a:prstGeom>
          <a:noFill/>
          <a:ln/>
        </p:spPr>
        <p:txBody>
          <a:bodyPr wrap="none" lIns="0" tIns="0" rIns="0" bIns="0" rtlCol="0" anchor="t"/>
          <a:lstStyle/>
          <a:p>
            <a:pPr algn="ctr" indent="0" marL="0">
              <a:lnSpc>
                <a:spcPts val="850"/>
              </a:lnSpc>
              <a:buNone/>
            </a:pPr>
            <a:r>
              <a:rPr lang="en-US" sz="850" dirty="0">
                <a:solidFill>
                  <a:srgbClr val="E5E0DF"/>
                </a:solidFill>
                <a:latin typeface="Barlow Medium" pitchFamily="34" charset="0"/>
                <a:ea typeface="Barlow Medium" pitchFamily="34" charset="-122"/>
                <a:cs typeface="Barlow Medium" pitchFamily="34" charset="-120"/>
              </a:rPr>
              <a:t>2</a:t>
            </a:r>
            <a:endParaRPr lang="en-US" sz="850" dirty="0"/>
          </a:p>
        </p:txBody>
      </p:sp>
      <p:sp>
        <p:nvSpPr>
          <p:cNvPr id="52" name="Text 39"/>
          <p:cNvSpPr/>
          <p:nvPr/>
        </p:nvSpPr>
        <p:spPr>
          <a:xfrm>
            <a:off x="5341263" y="8214360"/>
            <a:ext cx="1035844" cy="112752"/>
          </a:xfrm>
          <a:prstGeom prst="rect">
            <a:avLst/>
          </a:prstGeom>
          <a:noFill/>
          <a:ln/>
        </p:spPr>
        <p:txBody>
          <a:bodyPr wrap="none" lIns="0" tIns="0" rIns="0" bIns="0" rtlCol="0" anchor="t"/>
          <a:lstStyle/>
          <a:p>
            <a:pPr algn="l" indent="0" marL="0">
              <a:lnSpc>
                <a:spcPts val="850"/>
              </a:lnSpc>
              <a:buNone/>
            </a:pPr>
            <a:r>
              <a:rPr lang="en-US" sz="700" dirty="0">
                <a:solidFill>
                  <a:srgbClr val="E5E0DF"/>
                </a:solidFill>
                <a:latin typeface="Barlow Medium" pitchFamily="34" charset="0"/>
                <a:ea typeface="Barlow Medium" pitchFamily="34" charset="-122"/>
                <a:cs typeface="Barlow Medium" pitchFamily="34" charset="-120"/>
              </a:rPr>
              <a:t>Tốc Độ Cực Cao (Terabit/s)</a:t>
            </a:r>
            <a:endParaRPr lang="en-US" sz="700" dirty="0"/>
          </a:p>
        </p:txBody>
      </p:sp>
      <p:sp>
        <p:nvSpPr>
          <p:cNvPr id="53" name="Text 40"/>
          <p:cNvSpPr/>
          <p:nvPr/>
        </p:nvSpPr>
        <p:spPr>
          <a:xfrm>
            <a:off x="5341263" y="8375809"/>
            <a:ext cx="4211717" cy="260033"/>
          </a:xfrm>
          <a:prstGeom prst="rect">
            <a:avLst/>
          </a:prstGeom>
          <a:noFill/>
          <a:ln/>
        </p:spPr>
        <p:txBody>
          <a:bodyPr wrap="squar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Công nghệ Cognitive Radio kết hợp với các kỹ thuật sóng milimet sẽ cho phép tốc độ truyền dữ liệu lên đến hàng Terabit mỗi giây</a:t>
            </a:r>
            <a:endParaRPr lang="en-US" sz="600" dirty="0"/>
          </a:p>
        </p:txBody>
      </p:sp>
      <p:sp>
        <p:nvSpPr>
          <p:cNvPr id="54" name="Shape 41"/>
          <p:cNvSpPr/>
          <p:nvPr/>
        </p:nvSpPr>
        <p:spPr>
          <a:xfrm>
            <a:off x="9654540" y="8186499"/>
            <a:ext cx="182761" cy="182761"/>
          </a:xfrm>
          <a:prstGeom prst="roundRect">
            <a:avLst>
              <a:gd name="adj" fmla="val 18675"/>
            </a:avLst>
          </a:prstGeom>
          <a:solidFill>
            <a:srgbClr val="790709"/>
          </a:solidFill>
          <a:ln w="7620">
            <a:solidFill>
              <a:srgbClr val="922022"/>
            </a:solidFill>
            <a:prstDash val="solid"/>
          </a:ln>
        </p:spPr>
      </p:sp>
      <p:sp>
        <p:nvSpPr>
          <p:cNvPr id="55" name="Text 42"/>
          <p:cNvSpPr/>
          <p:nvPr/>
        </p:nvSpPr>
        <p:spPr>
          <a:xfrm>
            <a:off x="9691687" y="8210133"/>
            <a:ext cx="108347" cy="135374"/>
          </a:xfrm>
          <a:prstGeom prst="rect">
            <a:avLst/>
          </a:prstGeom>
          <a:noFill/>
          <a:ln/>
        </p:spPr>
        <p:txBody>
          <a:bodyPr wrap="none" lIns="0" tIns="0" rIns="0" bIns="0" rtlCol="0" anchor="t"/>
          <a:lstStyle/>
          <a:p>
            <a:pPr algn="ctr" indent="0" marL="0">
              <a:lnSpc>
                <a:spcPts val="850"/>
              </a:lnSpc>
              <a:buNone/>
            </a:pPr>
            <a:r>
              <a:rPr lang="en-US" sz="850" dirty="0">
                <a:solidFill>
                  <a:srgbClr val="E5E0DF"/>
                </a:solidFill>
                <a:latin typeface="Barlow Medium" pitchFamily="34" charset="0"/>
                <a:ea typeface="Barlow Medium" pitchFamily="34" charset="-122"/>
                <a:cs typeface="Barlow Medium" pitchFamily="34" charset="-120"/>
              </a:rPr>
              <a:t>3</a:t>
            </a:r>
            <a:endParaRPr lang="en-US" sz="850" dirty="0"/>
          </a:p>
        </p:txBody>
      </p:sp>
      <p:sp>
        <p:nvSpPr>
          <p:cNvPr id="56" name="Text 43"/>
          <p:cNvSpPr/>
          <p:nvPr/>
        </p:nvSpPr>
        <p:spPr>
          <a:xfrm>
            <a:off x="9918502" y="8214360"/>
            <a:ext cx="1158478" cy="112752"/>
          </a:xfrm>
          <a:prstGeom prst="rect">
            <a:avLst/>
          </a:prstGeom>
          <a:noFill/>
          <a:ln/>
        </p:spPr>
        <p:txBody>
          <a:bodyPr wrap="none" lIns="0" tIns="0" rIns="0" bIns="0" rtlCol="0" anchor="t"/>
          <a:lstStyle/>
          <a:p>
            <a:pPr algn="l" indent="0" marL="0">
              <a:lnSpc>
                <a:spcPts val="850"/>
              </a:lnSpc>
              <a:buNone/>
            </a:pPr>
            <a:r>
              <a:rPr lang="en-US" sz="700" dirty="0">
                <a:solidFill>
                  <a:srgbClr val="E5E0DF"/>
                </a:solidFill>
                <a:latin typeface="Barlow Medium" pitchFamily="34" charset="0"/>
                <a:ea typeface="Barlow Medium" pitchFamily="34" charset="-122"/>
                <a:cs typeface="Barlow Medium" pitchFamily="34" charset="-120"/>
              </a:rPr>
              <a:t>Kết Nối Không Tấm Gián Đoạn</a:t>
            </a:r>
            <a:endParaRPr lang="en-US" sz="700" dirty="0"/>
          </a:p>
        </p:txBody>
      </p:sp>
      <p:sp>
        <p:nvSpPr>
          <p:cNvPr id="57" name="Text 44"/>
          <p:cNvSpPr/>
          <p:nvPr/>
        </p:nvSpPr>
        <p:spPr>
          <a:xfrm>
            <a:off x="9918502" y="8375809"/>
            <a:ext cx="4211717" cy="130016"/>
          </a:xfrm>
          <a:prstGeom prst="rect">
            <a:avLst/>
          </a:prstGeom>
          <a:noFill/>
          <a:ln/>
        </p:spPr>
        <p:txBody>
          <a:bodyPr wrap="none" lIns="0" tIns="0" rIns="0" bIns="0" rtlCol="0" anchor="t"/>
          <a:lstStyle/>
          <a:p>
            <a:pPr algn="l" indent="0" marL="0">
              <a:lnSpc>
                <a:spcPts val="1000"/>
              </a:lnSpc>
              <a:buNone/>
            </a:pPr>
            <a:r>
              <a:rPr lang="en-US" sz="600" dirty="0">
                <a:solidFill>
                  <a:srgbClr val="E5E0DF"/>
                </a:solidFill>
                <a:latin typeface="Barlow" pitchFamily="34" charset="0"/>
                <a:ea typeface="Barlow" pitchFamily="34" charset="-122"/>
                <a:cs typeface="Barlow" pitchFamily="34" charset="-120"/>
              </a:rPr>
              <a:t>Chuyển đổi nhanh giữa các loại mạng (4G, 5G, WiFi, satellite) mà không mất kết nối</a:t>
            </a:r>
            <a:endParaRPr lang="en-US" sz="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2025-11-03T19:15:18Z</dcterms:created>
  <dcterms:modified xsi:type="dcterms:W3CDTF">2025-11-03T19:15:18Z</dcterms:modified>
</cp:coreProperties>
</file>